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22" r:id="rId4"/>
    <p:sldId id="294" r:id="rId5"/>
    <p:sldId id="295" r:id="rId6"/>
    <p:sldId id="298" r:id="rId7"/>
    <p:sldId id="323" r:id="rId8"/>
    <p:sldId id="324" r:id="rId9"/>
    <p:sldId id="326" r:id="rId10"/>
    <p:sldId id="300" r:id="rId11"/>
    <p:sldId id="327" r:id="rId12"/>
    <p:sldId id="328" r:id="rId13"/>
    <p:sldId id="329" r:id="rId14"/>
    <p:sldId id="303" r:id="rId15"/>
    <p:sldId id="342" r:id="rId16"/>
    <p:sldId id="330" r:id="rId17"/>
    <p:sldId id="305" r:id="rId18"/>
    <p:sldId id="341" r:id="rId19"/>
    <p:sldId id="309" r:id="rId20"/>
    <p:sldId id="331" r:id="rId21"/>
    <p:sldId id="306" r:id="rId22"/>
    <p:sldId id="332" r:id="rId23"/>
    <p:sldId id="333" r:id="rId24"/>
    <p:sldId id="334" r:id="rId25"/>
    <p:sldId id="311" r:id="rId26"/>
    <p:sldId id="312" r:id="rId27"/>
    <p:sldId id="313" r:id="rId28"/>
    <p:sldId id="335" r:id="rId29"/>
    <p:sldId id="336" r:id="rId30"/>
    <p:sldId id="338" r:id="rId31"/>
    <p:sldId id="337" r:id="rId32"/>
    <p:sldId id="319" r:id="rId33"/>
    <p:sldId id="339" r:id="rId34"/>
    <p:sldId id="340" r:id="rId35"/>
    <p:sldId id="321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517"/>
    <a:srgbClr val="EA5054"/>
    <a:srgbClr val="344B74"/>
    <a:srgbClr val="1F7EE7"/>
    <a:srgbClr val="7DD330"/>
    <a:srgbClr val="00CC00"/>
    <a:srgbClr val="0C7CD2"/>
    <a:srgbClr val="CC0000"/>
    <a:srgbClr val="758C3A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5429" autoAdjust="0"/>
  </p:normalViewPr>
  <p:slideViewPr>
    <p:cSldViewPr>
      <p:cViewPr>
        <p:scale>
          <a:sx n="93" d="100"/>
          <a:sy n="93" d="100"/>
        </p:scale>
        <p:origin x="-176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F37D0-6654-467F-B655-43B782BC29BC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9D9AE-5315-4D44-9B61-2320B1A8D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E4DD3-B413-4711-920D-5BF498BB3A6C}" type="slidenum">
              <a:rPr lang="en-US"/>
              <a:pPr/>
              <a:t>10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BAFEC-E536-4337-8817-8044AA8928BC}" type="slidenum">
              <a:rPr lang="en-US"/>
              <a:pPr/>
              <a:t>12</a:t>
            </a:fld>
            <a:endParaRPr lang="en-US"/>
          </a:p>
        </p:txBody>
      </p:sp>
      <p:sp>
        <p:nvSpPr>
          <p:cNvPr id="268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643" y="4344032"/>
            <a:ext cx="5030715" cy="41138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Tom can use LOS to Concentrate (focus)  his resources on clearly defined performance and reliability standards.  He can mitigate some of the long-term impacts of </a:t>
            </a:r>
            <a:r>
              <a:rPr lang="en-US" dirty="0" smtClean="0"/>
              <a:t>continuous </a:t>
            </a:r>
            <a:r>
              <a:rPr lang="en-US" dirty="0"/>
              <a:t>“do more for less” approach.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ABC-0317-47FC-B426-4F5E3B1860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CE708-41DF-46D4-ACB7-8BDCF428E4B9}" type="slidenum">
              <a:rPr lang="en-US"/>
              <a:pPr/>
              <a:t>14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EF2EC-E07F-4BC0-809C-F8D40A700EB3}" type="slidenum">
              <a:rPr lang="en-US"/>
              <a:pPr/>
              <a:t>15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</a:t>
            </a:r>
          </a:p>
          <a:p>
            <a:r>
              <a:rPr lang="en-US"/>
              <a:t>SDOT</a:t>
            </a:r>
          </a:p>
          <a:p>
            <a:r>
              <a:rPr lang="en-US"/>
              <a:t>HWD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349C-138F-43C9-B01C-D9D9390BBE30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620606C-CF87-4F32-8D21-269859EDE2E2}" type="slidenum">
              <a:rPr lang="en-US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US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3"/>
            <a:ext cx="5485805" cy="4206119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DFEFA-4FF7-4A0F-A567-A307AEA11AF4}" type="slidenum">
              <a:rPr lang="en-US"/>
              <a:pPr/>
              <a:t>19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2C207-097A-453C-A19D-DE547818F029}" type="slidenum">
              <a:rPr lang="en-US"/>
              <a:pPr/>
              <a:t>20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6612" cy="3484562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</p:spPr>
        <p:txBody>
          <a:bodyPr/>
          <a:lstStyle/>
          <a:p>
            <a:r>
              <a:rPr lang="en-AU"/>
              <a:t>Imminent Failure Mode – drives </a:t>
            </a:r>
          </a:p>
          <a:p>
            <a:r>
              <a:rPr lang="en-AU"/>
              <a:t>If you don’t understand this, you can’t get the PoF correct</a:t>
            </a:r>
          </a:p>
          <a:p>
            <a:endParaRPr lang="en-AU"/>
          </a:p>
          <a:p>
            <a:r>
              <a:rPr lang="en-AU"/>
              <a:t>STEP THRU</a:t>
            </a:r>
          </a:p>
          <a:p>
            <a:endParaRPr lang="en-AU"/>
          </a:p>
          <a:p>
            <a:r>
              <a:rPr lang="en-AU"/>
              <a:t>We needed to review these failure modes</a:t>
            </a:r>
          </a:p>
          <a:p>
            <a:endParaRPr lang="en-AU"/>
          </a:p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73414-F9BA-4F66-9708-CAC6009D4D01}" type="slidenum">
              <a:rPr lang="en-US"/>
              <a:pPr/>
              <a:t>21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9AEE8-075C-49D0-9702-7D332AF42674}" type="slidenum">
              <a:rPr lang="en-US"/>
              <a:pPr/>
              <a:t>22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BC3E2-D457-4CDD-B2D6-7C1E3A1DB0B6}" type="slidenum">
              <a:rPr lang="en-US"/>
              <a:pPr/>
              <a:t>24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789DA-2D68-415D-AAAE-C6B1F1361A11}" type="slidenum">
              <a:rPr lang="en-US"/>
              <a:pPr/>
              <a:t>25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DC7D6-C1DB-4569-99C0-1D058C54BD5E}" type="slidenum">
              <a:rPr lang="en-US"/>
              <a:pPr/>
              <a:t>26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1FE96-1028-43EF-9819-4095DDA63BFD}" type="slidenum">
              <a:rPr lang="en-US"/>
              <a:pPr/>
              <a:t>27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C9E93-FC0D-4DF7-9483-3572E3986192}" type="slidenum">
              <a:rPr lang="en-US"/>
              <a:pPr/>
              <a:t>28</a:t>
            </a:fld>
            <a:endParaRPr lang="en-US"/>
          </a:p>
        </p:txBody>
      </p:sp>
      <p:sp>
        <p:nvSpPr>
          <p:cNvPr id="33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3275" cy="3460750"/>
          </a:xfrm>
          <a:ln/>
        </p:spPr>
      </p:sp>
      <p:sp>
        <p:nvSpPr>
          <p:cNvPr id="33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6CC5-532C-4409-9A3F-C49FFCD87D5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D9AE-5315-4D44-9B61-2320B1A8D2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EC31F-5D88-4422-B395-99DD1EFEE86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CFD8F-9859-4499-98EA-475D43530591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36AB2-2F9D-4539-9A34-9650C99041D6}" type="slidenum">
              <a:rPr lang="en-US"/>
              <a:pPr/>
              <a:t>33</a:t>
            </a:fld>
            <a:endParaRPr lang="en-US"/>
          </a:p>
        </p:txBody>
      </p:sp>
      <p:sp>
        <p:nvSpPr>
          <p:cNvPr id="36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6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27" y="4344032"/>
            <a:ext cx="5488347" cy="411383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12ACD-5F1F-449A-8D98-56682A22DEA4}" type="slidenum">
              <a:rPr lang="en-US"/>
              <a:pPr/>
              <a:t>34</a:t>
            </a:fld>
            <a:endParaRPr lang="en-US"/>
          </a:p>
        </p:txBody>
      </p:sp>
      <p:sp>
        <p:nvSpPr>
          <p:cNvPr id="34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3275" cy="3460750"/>
          </a:xfrm>
          <a:ln/>
        </p:spPr>
      </p:sp>
      <p:sp>
        <p:nvSpPr>
          <p:cNvPr id="34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5F9E6-1191-429B-B1CC-CE092EDFF49E}" type="slidenum">
              <a:rPr lang="en-US"/>
              <a:pPr/>
              <a:t>35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39E93-A0D2-4007-8887-7988ADB416E3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9F60C-A2A7-47E3-8293-CBA4F4217B7E}" type="slidenum">
              <a:rPr lang="en-US"/>
              <a:pPr/>
              <a:t>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97065-61FB-4967-B78D-97F98154C733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39E93-A0D2-4007-8887-7988ADB416E3}" type="slidenum">
              <a:rPr lang="en-US"/>
              <a:pPr/>
              <a:t>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39E93-A0D2-4007-8887-7988ADB416E3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D7D3D-DA9C-4367-9ECD-5E43ABD5CBA4}" type="slidenum">
              <a:rPr lang="en-US"/>
              <a:pPr/>
              <a:t>9</a:t>
            </a:fld>
            <a:endParaRPr lang="en-US"/>
          </a:p>
        </p:txBody>
      </p:sp>
      <p:sp>
        <p:nvSpPr>
          <p:cNvPr id="252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1422400"/>
            <a:ext cx="4252912" cy="3189288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0838"/>
            <a:ext cx="85344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524000"/>
            <a:ext cx="8534400" cy="464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258"/>
            <a:ext cx="8229600" cy="1144045"/>
          </a:xfrm>
          <a:prstGeom prst="rect">
            <a:avLst/>
          </a:prstGeom>
        </p:spPr>
        <p:txBody>
          <a:bodyPr lIns="90215" tIns="45107" rIns="90215" bIns="4510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096"/>
            <a:ext cx="4039644" cy="2187790"/>
          </a:xfrm>
          <a:prstGeom prst="rect">
            <a:avLst/>
          </a:prstGeom>
        </p:spPr>
        <p:txBody>
          <a:bodyPr lIns="90215" tIns="45107" rIns="90215" bIns="4510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335"/>
            <a:ext cx="4039644" cy="2187790"/>
          </a:xfrm>
          <a:prstGeom prst="rect">
            <a:avLst/>
          </a:prstGeom>
        </p:spPr>
        <p:txBody>
          <a:bodyPr lIns="90215" tIns="45107" rIns="90215" bIns="4510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7156" y="1600096"/>
            <a:ext cx="4039644" cy="4526029"/>
          </a:xfrm>
          <a:prstGeom prst="rect">
            <a:avLst/>
          </a:prstGeom>
        </p:spPr>
        <p:txBody>
          <a:bodyPr lIns="90215" tIns="45107" rIns="90215" bIns="4510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1" y="6245231"/>
            <a:ext cx="2134122" cy="476424"/>
          </a:xfrm>
          <a:prstGeom prst="rect">
            <a:avLst/>
          </a:prstGeom>
        </p:spPr>
        <p:txBody>
          <a:bodyPr lIns="90215" tIns="45107" rIns="90215" bIns="45107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679" y="6245231"/>
            <a:ext cx="2896644" cy="476424"/>
          </a:xfrm>
          <a:prstGeom prst="rect">
            <a:avLst/>
          </a:prstGeom>
        </p:spPr>
        <p:txBody>
          <a:bodyPr lIns="90215" tIns="45107" rIns="90215" bIns="45107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2679" y="6245231"/>
            <a:ext cx="2134121" cy="476424"/>
          </a:xfrm>
          <a:prstGeom prst="rect">
            <a:avLst/>
          </a:prstGeom>
        </p:spPr>
        <p:txBody>
          <a:bodyPr lIns="90215" tIns="45107" rIns="90215" bIns="45107"/>
          <a:lstStyle>
            <a:lvl1pPr>
              <a:defRPr/>
            </a:lvl1pPr>
          </a:lstStyle>
          <a:p>
            <a:fld id="{D87F310F-D5B5-46FA-92D5-CF7856FAB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35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60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6"/>
              </a:rPr>
              <a:t>Powerpoint Templates</a:t>
            </a:r>
            <a:endParaRPr lang="fr-FR"/>
          </a:p>
        </p:txBody>
      </p:sp>
      <p:pic>
        <p:nvPicPr>
          <p:cNvPr id="1051" name="Picture 27" descr="h gfhf kuymmkl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9896A410-78C1-481F-82A5-A81932EDB931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pointstyl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3"/>
              </a:rPr>
              <a:t>Powerpoint Templates</a:t>
            </a:r>
            <a:endParaRPr lang="fr-FR"/>
          </a:p>
        </p:txBody>
      </p:sp>
      <p:pic>
        <p:nvPicPr>
          <p:cNvPr id="2070" name="Picture 22" descr=" jhgjguuy iy$^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1520" y="2997200"/>
            <a:ext cx="8819455" cy="245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r"/>
            <a:r>
              <a:rPr lang="fr-FR" sz="2800" b="1" dirty="0" err="1" smtClean="0">
                <a:solidFill>
                  <a:schemeClr val="bg1"/>
                </a:solidFill>
                <a:latin typeface="Verdana" pitchFamily="34" charset="0"/>
              </a:rPr>
              <a:t>Asset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 Management</a:t>
            </a:r>
          </a:p>
          <a:p>
            <a:pPr algn="r"/>
            <a:r>
              <a:rPr lang="fr-FR" sz="2800" b="1" dirty="0" err="1" smtClean="0">
                <a:solidFill>
                  <a:schemeClr val="bg1"/>
                </a:solidFill>
                <a:latin typeface="Verdana" pitchFamily="34" charset="0"/>
              </a:rPr>
              <a:t>Answering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 the 5 </a:t>
            </a:r>
            <a:r>
              <a:rPr lang="fr-FR" sz="2800" b="1" dirty="0" err="1" smtClean="0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fr-FR" sz="2800" b="1" dirty="0" smtClean="0">
                <a:solidFill>
                  <a:schemeClr val="bg1"/>
                </a:solidFill>
                <a:latin typeface="Verdana" pitchFamily="34" charset="0"/>
              </a:rPr>
              <a:t> Questions</a:t>
            </a:r>
          </a:p>
          <a:p>
            <a:pPr algn="r"/>
            <a:endParaRPr lang="fr-FR" sz="2000" b="1" i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/>
            <a:endParaRPr lang="fr-FR" sz="2000" b="1" i="1" dirty="0">
              <a:solidFill>
                <a:schemeClr val="bg1"/>
              </a:solidFill>
              <a:latin typeface="Verdana" pitchFamily="34" charset="0"/>
            </a:endParaRPr>
          </a:p>
          <a:p>
            <a:pPr algn="r"/>
            <a:r>
              <a:rPr lang="fr-FR" sz="2000" b="1" i="1" dirty="0" smtClean="0">
                <a:solidFill>
                  <a:schemeClr val="bg1"/>
                </a:solidFill>
                <a:latin typeface="Verdana" pitchFamily="34" charset="0"/>
              </a:rPr>
              <a:t>by Timothy </a:t>
            </a:r>
            <a:r>
              <a:rPr lang="fr-FR" sz="2000" b="1" i="1" dirty="0" err="1" smtClean="0">
                <a:solidFill>
                  <a:schemeClr val="bg1"/>
                </a:solidFill>
                <a:latin typeface="Verdana" pitchFamily="34" charset="0"/>
              </a:rPr>
              <a:t>Taber</a:t>
            </a:r>
            <a:r>
              <a:rPr lang="fr-FR" sz="2000" b="1" i="1" dirty="0" smtClean="0">
                <a:solidFill>
                  <a:schemeClr val="bg1"/>
                </a:solidFill>
                <a:latin typeface="Verdana" pitchFamily="34" charset="0"/>
              </a:rPr>
              <a:t>, PE</a:t>
            </a:r>
          </a:p>
          <a:p>
            <a:pPr algn="r"/>
            <a:r>
              <a:rPr lang="fr-FR" sz="2000" b="1" i="1" dirty="0" smtClean="0">
                <a:solidFill>
                  <a:schemeClr val="bg1"/>
                </a:solidFill>
                <a:latin typeface="Verdana" pitchFamily="34" charset="0"/>
              </a:rPr>
              <a:t>Barton &amp; </a:t>
            </a:r>
            <a:r>
              <a:rPr lang="fr-FR" sz="2000" b="1" i="1" dirty="0" err="1" smtClean="0">
                <a:solidFill>
                  <a:schemeClr val="bg1"/>
                </a:solidFill>
                <a:latin typeface="Verdana" pitchFamily="34" charset="0"/>
              </a:rPr>
              <a:t>Loguidice</a:t>
            </a:r>
            <a:endParaRPr lang="fr-FR" sz="2000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BLlogo---ARCHITECTS-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7" y="5805264"/>
            <a:ext cx="2704745" cy="8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731696" cy="944563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current state of my assets?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28600" y="685801"/>
            <a:ext cx="72390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its remaining useful life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14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35510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Llogo---ARCHITECTS-white.gif"/>
          <p:cNvPicPr>
            <a:picLocks noChangeAspect="1"/>
          </p:cNvPicPr>
          <p:nvPr/>
        </p:nvPicPr>
        <p:blipFill>
          <a:blip r:embed="rId4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033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Question #2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806482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  <p:txBody>
          <a:bodyPr lIns="180000" tIns="180000" rIns="180000" bIns="180000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What is my required level of service?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What is the demand for my services by my stakeholders?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What do regulators require?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What is my actual performance?</a:t>
            </a:r>
          </a:p>
        </p:txBody>
      </p:sp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2679" y="6245231"/>
            <a:ext cx="2134121" cy="476424"/>
          </a:xfrm>
          <a:prstGeom prst="rect">
            <a:avLst/>
          </a:prstGeom>
        </p:spPr>
        <p:txBody>
          <a:bodyPr lIns="90215" tIns="45107" rIns="90215" bIns="45107"/>
          <a:lstStyle/>
          <a:p>
            <a:fld id="{068BC488-6E54-4DD0-BA2D-B7CA3810F435}" type="slidenum">
              <a:rPr lang="en-US"/>
              <a:pPr/>
              <a:t>12</a:t>
            </a:fld>
            <a:endParaRPr lang="en-US"/>
          </a:p>
        </p:txBody>
      </p:sp>
      <p:sp>
        <p:nvSpPr>
          <p:cNvPr id="268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 lIns="90215" tIns="45107" rIns="90215" bIns="45107"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LOS?</a:t>
            </a:r>
          </a:p>
        </p:txBody>
      </p:sp>
      <p:sp>
        <p:nvSpPr>
          <p:cNvPr id="268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640960" cy="4752528"/>
          </a:xfrm>
        </p:spPr>
        <p:txBody>
          <a:bodyPr lIns="90215" tIns="45107" rIns="90215" bIns="45107"/>
          <a:lstStyle/>
          <a:p>
            <a:pPr marL="338305" indent="-338305" defTabSz="902147">
              <a:lnSpc>
                <a:spcPct val="90000"/>
              </a:lnSpc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helps us…</a:t>
            </a:r>
          </a:p>
          <a:p>
            <a:pPr marL="338305" indent="-338305" defTabSz="902147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Concentrate (focus) efforts &amp; resources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agreed on service levels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“service level defined by notion”</a:t>
            </a:r>
          </a:p>
          <a:p>
            <a:pPr marL="338305" indent="-338305" defTabSz="902147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service expectations and choices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service = increased costs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of trade-offs &amp; risks</a:t>
            </a:r>
          </a:p>
          <a:p>
            <a:pPr marL="338305" indent="-338305" defTabSz="902147"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Negotiate (regulators and council/commission/board)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&amp; budgets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 impacts 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Reinvestments for Renewal </a:t>
            </a:r>
          </a:p>
          <a:p>
            <a:pPr marL="732994" lvl="1" indent="-281921" defTabSz="902147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Risk</a:t>
            </a:r>
          </a:p>
        </p:txBody>
      </p:sp>
      <p:pic>
        <p:nvPicPr>
          <p:cNvPr id="5" name="Picture 4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08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7625" y="6705600"/>
            <a:ext cx="1770063" cy="15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GHD 2010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3022600" y="3195638"/>
            <a:ext cx="3106738" cy="2611437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2665" tIns="46333" rIns="92665" bIns="46333" anchor="ctr"/>
          <a:lstStyle/>
          <a:p>
            <a:pPr algn="ctr" defTabSz="927100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Balance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133350" y="3095625"/>
            <a:ext cx="8883650" cy="0"/>
          </a:xfrm>
          <a:prstGeom prst="line">
            <a:avLst/>
          </a:prstGeom>
          <a:ln w="76200"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69863" y="1981200"/>
            <a:ext cx="1951037" cy="96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2665" tIns="46333" rIns="92665" bIns="46333" anchor="ctr" anchorCtr="1"/>
          <a:lstStyle/>
          <a:p>
            <a:pPr algn="ctr" defTabSz="92710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Customer</a:t>
            </a:r>
            <a:b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Expectations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439988" y="1981200"/>
            <a:ext cx="1949450" cy="96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2665" tIns="46333" rIns="92665" bIns="46333" anchor="ctr" anchorCtr="1"/>
          <a:lstStyle/>
          <a:p>
            <a:pPr algn="ctr" defTabSz="92710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Cost</a:t>
            </a:r>
            <a:b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Service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4708525" y="1981200"/>
            <a:ext cx="1951038" cy="96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2665" tIns="46333" rIns="92665" bIns="46333" anchor="ctr" anchorCtr="1"/>
          <a:lstStyle/>
          <a:p>
            <a:pPr algn="ctr" defTabSz="92710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Level</a:t>
            </a:r>
            <a:b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of Service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978650" y="1981200"/>
            <a:ext cx="1951038" cy="96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2665" tIns="46333" rIns="92665" bIns="46333" anchor="ctr" anchorCtr="1"/>
          <a:lstStyle/>
          <a:p>
            <a:pPr algn="ctr" defTabSz="927100"/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Business </a:t>
            </a:r>
            <a:b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Risk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050088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Management Model</a:t>
            </a:r>
          </a:p>
        </p:txBody>
      </p:sp>
      <p:pic>
        <p:nvPicPr>
          <p:cNvPr id="10" name="Picture 9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173"/>
            <a:ext cx="9144000" cy="944563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my required level of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4274" name="Group 66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356600" cy="403510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04456"/>
                <a:gridCol w="4252144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Level of Service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88900" marR="88900" marT="44450" marB="444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88900" marR="88900" marT="44450" marB="44450"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Employee health and safety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Zero Injuries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Competitive rates / taxes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Within 5% of New York State average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Public image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 adverse media reports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Compliance with effluent discharge permits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8900" marR="88900" marT="44450" marB="44450" anchor="ctr" horzOverflow="overflow"/>
                </a:tc>
              </a:tr>
            </a:tbl>
          </a:graphicData>
        </a:graphic>
      </p:graphicFrame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8256"/>
            <a:ext cx="8435280" cy="78296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statement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23528" y="908720"/>
            <a:ext cx="4292154" cy="5051042"/>
            <a:chOff x="1220" y="252"/>
            <a:chExt cx="2613" cy="3453"/>
          </a:xfrm>
        </p:grpSpPr>
        <p:sp>
          <p:nvSpPr>
            <p:cNvPr id="1167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20" y="252"/>
              <a:ext cx="2607" cy="3448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22" y="254"/>
              <a:ext cx="2611" cy="3443"/>
              <a:chOff x="1222" y="254"/>
              <a:chExt cx="2611" cy="3443"/>
            </a:xfrm>
          </p:grpSpPr>
          <p:sp>
            <p:nvSpPr>
              <p:cNvPr id="116742" name="Rectangle 6"/>
              <p:cNvSpPr>
                <a:spLocks noChangeArrowheads="1"/>
              </p:cNvSpPr>
              <p:nvPr/>
            </p:nvSpPr>
            <p:spPr bwMode="auto">
              <a:xfrm>
                <a:off x="1222" y="254"/>
                <a:ext cx="2602" cy="34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3" name="Rectangle 7"/>
              <p:cNvSpPr>
                <a:spLocks noChangeArrowheads="1"/>
              </p:cNvSpPr>
              <p:nvPr/>
            </p:nvSpPr>
            <p:spPr bwMode="auto">
              <a:xfrm>
                <a:off x="1225" y="258"/>
                <a:ext cx="2596" cy="34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4" name="Rectangle 8"/>
              <p:cNvSpPr>
                <a:spLocks noChangeArrowheads="1"/>
              </p:cNvSpPr>
              <p:nvPr/>
            </p:nvSpPr>
            <p:spPr bwMode="auto">
              <a:xfrm>
                <a:off x="1397" y="289"/>
                <a:ext cx="4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00000"/>
                    </a:solidFill>
                    <a:latin typeface="Arial" charset="0"/>
                  </a:rPr>
                  <a:t>ENVIRONMENTAL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45" name="Rectangle 9"/>
              <p:cNvSpPr>
                <a:spLocks noChangeArrowheads="1"/>
              </p:cNvSpPr>
              <p:nvPr/>
            </p:nvSpPr>
            <p:spPr bwMode="auto">
              <a:xfrm>
                <a:off x="1835" y="28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46" name="Rectangle 10"/>
              <p:cNvSpPr>
                <a:spLocks noChangeArrowheads="1"/>
              </p:cNvSpPr>
              <p:nvPr/>
            </p:nvSpPr>
            <p:spPr bwMode="auto">
              <a:xfrm>
                <a:off x="1259" y="258"/>
                <a:ext cx="2514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7" name="Rectangle 11"/>
              <p:cNvSpPr>
                <a:spLocks noChangeArrowheads="1"/>
              </p:cNvSpPr>
              <p:nvPr/>
            </p:nvSpPr>
            <p:spPr bwMode="auto">
              <a:xfrm>
                <a:off x="1293" y="438"/>
                <a:ext cx="1844" cy="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8" name="Rectangle 12"/>
              <p:cNvSpPr>
                <a:spLocks noChangeArrowheads="1"/>
              </p:cNvSpPr>
              <p:nvPr/>
            </p:nvSpPr>
            <p:spPr bwMode="auto">
              <a:xfrm>
                <a:off x="1429" y="449"/>
                <a:ext cx="74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Key Performance Indicators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49" name="Rectangle 13"/>
              <p:cNvSpPr>
                <a:spLocks noChangeArrowheads="1"/>
              </p:cNvSpPr>
              <p:nvPr/>
            </p:nvSpPr>
            <p:spPr bwMode="auto">
              <a:xfrm>
                <a:off x="2102" y="449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50" name="Rectangle 14"/>
              <p:cNvSpPr>
                <a:spLocks noChangeArrowheads="1"/>
              </p:cNvSpPr>
              <p:nvPr/>
            </p:nvSpPr>
            <p:spPr bwMode="auto">
              <a:xfrm>
                <a:off x="1259" y="370"/>
                <a:ext cx="1907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1" name="Rectangle 15"/>
              <p:cNvSpPr>
                <a:spLocks noChangeArrowheads="1"/>
              </p:cNvSpPr>
              <p:nvPr/>
            </p:nvSpPr>
            <p:spPr bwMode="auto">
              <a:xfrm>
                <a:off x="1259" y="438"/>
                <a:ext cx="34" cy="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2" name="Rectangle 16"/>
              <p:cNvSpPr>
                <a:spLocks noChangeArrowheads="1"/>
              </p:cNvSpPr>
              <p:nvPr/>
            </p:nvSpPr>
            <p:spPr bwMode="auto">
              <a:xfrm>
                <a:off x="3137" y="438"/>
                <a:ext cx="29" cy="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3" name="Rectangle 17"/>
              <p:cNvSpPr>
                <a:spLocks noChangeArrowheads="1"/>
              </p:cNvSpPr>
              <p:nvPr/>
            </p:nvSpPr>
            <p:spPr bwMode="auto">
              <a:xfrm>
                <a:off x="3199" y="370"/>
                <a:ext cx="545" cy="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4" name="Rectangle 18"/>
              <p:cNvSpPr>
                <a:spLocks noChangeArrowheads="1"/>
              </p:cNvSpPr>
              <p:nvPr/>
            </p:nvSpPr>
            <p:spPr bwMode="auto">
              <a:xfrm>
                <a:off x="3297" y="381"/>
                <a:ext cx="48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2005 Target Level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55" name="Rectangle 19"/>
              <p:cNvSpPr>
                <a:spLocks noChangeArrowheads="1"/>
              </p:cNvSpPr>
              <p:nvPr/>
            </p:nvSpPr>
            <p:spPr bwMode="auto">
              <a:xfrm>
                <a:off x="3199" y="450"/>
                <a:ext cx="545" cy="7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56" name="Rectangle 20"/>
              <p:cNvSpPr>
                <a:spLocks noChangeArrowheads="1"/>
              </p:cNvSpPr>
              <p:nvPr/>
            </p:nvSpPr>
            <p:spPr bwMode="auto">
              <a:xfrm>
                <a:off x="3252" y="449"/>
                <a:ext cx="15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of Ser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57" name="Rectangle 21"/>
              <p:cNvSpPr>
                <a:spLocks noChangeArrowheads="1"/>
              </p:cNvSpPr>
              <p:nvPr/>
            </p:nvSpPr>
            <p:spPr bwMode="auto">
              <a:xfrm>
                <a:off x="3410" y="449"/>
                <a:ext cx="10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vice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58" name="Rectangle 22"/>
              <p:cNvSpPr>
                <a:spLocks noChangeArrowheads="1"/>
              </p:cNvSpPr>
              <p:nvPr/>
            </p:nvSpPr>
            <p:spPr bwMode="auto">
              <a:xfrm>
                <a:off x="3510" y="449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59" name="Rectangle 23"/>
              <p:cNvSpPr>
                <a:spLocks noChangeArrowheads="1"/>
              </p:cNvSpPr>
              <p:nvPr/>
            </p:nvSpPr>
            <p:spPr bwMode="auto">
              <a:xfrm>
                <a:off x="3166" y="370"/>
                <a:ext cx="33" cy="1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0" name="Rectangle 24"/>
              <p:cNvSpPr>
                <a:spLocks noChangeArrowheads="1"/>
              </p:cNvSpPr>
              <p:nvPr/>
            </p:nvSpPr>
            <p:spPr bwMode="auto">
              <a:xfrm>
                <a:off x="3744" y="370"/>
                <a:ext cx="29" cy="1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1" name="Rectangle 25"/>
              <p:cNvSpPr>
                <a:spLocks noChangeArrowheads="1"/>
              </p:cNvSpPr>
              <p:nvPr/>
            </p:nvSpPr>
            <p:spPr bwMode="auto">
              <a:xfrm>
                <a:off x="1259" y="369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2" name="Rectangle 26"/>
              <p:cNvSpPr>
                <a:spLocks noChangeArrowheads="1"/>
              </p:cNvSpPr>
              <p:nvPr/>
            </p:nvSpPr>
            <p:spPr bwMode="auto">
              <a:xfrm>
                <a:off x="3166" y="369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3" name="Rectangle 27"/>
              <p:cNvSpPr>
                <a:spLocks noChangeArrowheads="1"/>
              </p:cNvSpPr>
              <p:nvPr/>
            </p:nvSpPr>
            <p:spPr bwMode="auto">
              <a:xfrm>
                <a:off x="3167" y="369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4" name="Rectangle 28"/>
              <p:cNvSpPr>
                <a:spLocks noChangeArrowheads="1"/>
              </p:cNvSpPr>
              <p:nvPr/>
            </p:nvSpPr>
            <p:spPr bwMode="auto">
              <a:xfrm>
                <a:off x="1513" y="541"/>
                <a:ext cx="1388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1. OCSD will comply with effluent quality standards.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65" name="Rectangle 29"/>
              <p:cNvSpPr>
                <a:spLocks noChangeArrowheads="1"/>
              </p:cNvSpPr>
              <p:nvPr/>
            </p:nvSpPr>
            <p:spPr bwMode="auto">
              <a:xfrm>
                <a:off x="2768" y="541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66" name="Rectangle 30"/>
              <p:cNvSpPr>
                <a:spLocks noChangeArrowheads="1"/>
              </p:cNvSpPr>
              <p:nvPr/>
            </p:nvSpPr>
            <p:spPr bwMode="auto">
              <a:xfrm>
                <a:off x="3231" y="541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67" name="Rectangle 31"/>
              <p:cNvSpPr>
                <a:spLocks noChangeArrowheads="1"/>
              </p:cNvSpPr>
              <p:nvPr/>
            </p:nvSpPr>
            <p:spPr bwMode="auto">
              <a:xfrm>
                <a:off x="1259" y="528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8" name="Rectangle 32"/>
              <p:cNvSpPr>
                <a:spLocks noChangeArrowheads="1"/>
              </p:cNvSpPr>
              <p:nvPr/>
            </p:nvSpPr>
            <p:spPr bwMode="auto">
              <a:xfrm>
                <a:off x="3166" y="528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9" name="Rectangle 33"/>
              <p:cNvSpPr>
                <a:spLocks noChangeArrowheads="1"/>
              </p:cNvSpPr>
              <p:nvPr/>
            </p:nvSpPr>
            <p:spPr bwMode="auto">
              <a:xfrm>
                <a:off x="3167" y="528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0" name="Rectangle 34"/>
              <p:cNvSpPr>
                <a:spLocks noChangeArrowheads="1"/>
              </p:cNvSpPr>
              <p:nvPr/>
            </p:nvSpPr>
            <p:spPr bwMode="auto">
              <a:xfrm>
                <a:off x="1606" y="636"/>
                <a:ext cx="141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Compliance with all Ocean Discharge Permit Limits, 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71" name="Rectangle 35"/>
              <p:cNvSpPr>
                <a:spLocks noChangeArrowheads="1"/>
              </p:cNvSpPr>
              <p:nvPr/>
            </p:nvSpPr>
            <p:spPr bwMode="auto">
              <a:xfrm>
                <a:off x="2884" y="63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72" name="Rectangle 36"/>
              <p:cNvSpPr>
                <a:spLocks noChangeArrowheads="1"/>
              </p:cNvSpPr>
              <p:nvPr/>
            </p:nvSpPr>
            <p:spPr bwMode="auto">
              <a:xfrm>
                <a:off x="3249" y="636"/>
                <a:ext cx="14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73" name="Rectangle 37"/>
              <p:cNvSpPr>
                <a:spLocks noChangeArrowheads="1"/>
              </p:cNvSpPr>
              <p:nvPr/>
            </p:nvSpPr>
            <p:spPr bwMode="auto">
              <a:xfrm>
                <a:off x="3379" y="63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74" name="Rectangle 38"/>
              <p:cNvSpPr>
                <a:spLocks noChangeArrowheads="1"/>
              </p:cNvSpPr>
              <p:nvPr/>
            </p:nvSpPr>
            <p:spPr bwMode="auto">
              <a:xfrm>
                <a:off x="1259" y="621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5" name="Rectangle 39"/>
              <p:cNvSpPr>
                <a:spLocks noChangeArrowheads="1"/>
              </p:cNvSpPr>
              <p:nvPr/>
            </p:nvSpPr>
            <p:spPr bwMode="auto">
              <a:xfrm>
                <a:off x="3166" y="621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6" name="Rectangle 40"/>
              <p:cNvSpPr>
                <a:spLocks noChangeArrowheads="1"/>
              </p:cNvSpPr>
              <p:nvPr/>
            </p:nvSpPr>
            <p:spPr bwMode="auto">
              <a:xfrm>
                <a:off x="3167" y="621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77" name="Rectangle 41"/>
              <p:cNvSpPr>
                <a:spLocks noChangeArrowheads="1"/>
              </p:cNvSpPr>
              <p:nvPr/>
            </p:nvSpPr>
            <p:spPr bwMode="auto">
              <a:xfrm>
                <a:off x="1637" y="728"/>
                <a:ext cx="162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b. Concentration of Emerging Chemical Constituents of Concern,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78" name="Rectangle 42"/>
              <p:cNvSpPr>
                <a:spLocks noChangeArrowheads="1"/>
              </p:cNvSpPr>
              <p:nvPr/>
            </p:nvSpPr>
            <p:spPr bwMode="auto">
              <a:xfrm>
                <a:off x="1575" y="795"/>
                <a:ext cx="76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Plant No. 1 Secondary Effluent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79" name="Rectangle 43"/>
              <p:cNvSpPr>
                <a:spLocks noChangeArrowheads="1"/>
              </p:cNvSpPr>
              <p:nvPr/>
            </p:nvSpPr>
            <p:spPr bwMode="auto">
              <a:xfrm>
                <a:off x="2265" y="795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80" name="Rectangle 44"/>
              <p:cNvSpPr>
                <a:spLocks noChangeArrowheads="1"/>
              </p:cNvSpPr>
              <p:nvPr/>
            </p:nvSpPr>
            <p:spPr bwMode="auto">
              <a:xfrm>
                <a:off x="3286" y="728"/>
                <a:ext cx="4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NDMA &lt; 150 ppt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81" name="Rectangle 45"/>
              <p:cNvSpPr>
                <a:spLocks noChangeArrowheads="1"/>
              </p:cNvSpPr>
              <p:nvPr/>
            </p:nvSpPr>
            <p:spPr bwMode="auto">
              <a:xfrm>
                <a:off x="3663" y="728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82" name="Rectangle 46"/>
              <p:cNvSpPr>
                <a:spLocks noChangeArrowheads="1"/>
              </p:cNvSpPr>
              <p:nvPr/>
            </p:nvSpPr>
            <p:spPr bwMode="auto">
              <a:xfrm>
                <a:off x="3294" y="795"/>
                <a:ext cx="471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1,4 Dioxane &lt;2ppb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83" name="Rectangle 47"/>
              <p:cNvSpPr>
                <a:spLocks noChangeArrowheads="1"/>
              </p:cNvSpPr>
              <p:nvPr/>
            </p:nvSpPr>
            <p:spPr bwMode="auto">
              <a:xfrm>
                <a:off x="3722" y="795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84" name="Rectangle 48"/>
              <p:cNvSpPr>
                <a:spLocks noChangeArrowheads="1"/>
              </p:cNvSpPr>
              <p:nvPr/>
            </p:nvSpPr>
            <p:spPr bwMode="auto">
              <a:xfrm>
                <a:off x="1259" y="713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85" name="Rectangle 49"/>
              <p:cNvSpPr>
                <a:spLocks noChangeArrowheads="1"/>
              </p:cNvSpPr>
              <p:nvPr/>
            </p:nvSpPr>
            <p:spPr bwMode="auto">
              <a:xfrm>
                <a:off x="3166" y="713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86" name="Rectangle 50"/>
              <p:cNvSpPr>
                <a:spLocks noChangeArrowheads="1"/>
              </p:cNvSpPr>
              <p:nvPr/>
            </p:nvSpPr>
            <p:spPr bwMode="auto">
              <a:xfrm>
                <a:off x="3167" y="713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87" name="Rectangle 51"/>
              <p:cNvSpPr>
                <a:spLocks noChangeArrowheads="1"/>
              </p:cNvSpPr>
              <p:nvPr/>
            </p:nvSpPr>
            <p:spPr bwMode="auto">
              <a:xfrm>
                <a:off x="1422" y="888"/>
                <a:ext cx="11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c. Ef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88" name="Rectangle 52"/>
              <p:cNvSpPr>
                <a:spLocks noChangeArrowheads="1"/>
              </p:cNvSpPr>
              <p:nvPr/>
            </p:nvSpPr>
            <p:spPr bwMode="auto">
              <a:xfrm>
                <a:off x="1707" y="888"/>
                <a:ext cx="1290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fluent total </a:t>
                </a:r>
                <a:r>
                  <a:rPr lang="en-US" sz="700" dirty="0" err="1">
                    <a:solidFill>
                      <a:srgbClr val="010000"/>
                    </a:solidFill>
                    <a:latin typeface="Arial" charset="0"/>
                  </a:rPr>
                  <a:t>coliform</a:t>
                </a: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 bacteria after initial dilution, </a:t>
                </a:r>
                <a:r>
                  <a:rPr lang="en-US" sz="700" dirty="0" err="1">
                    <a:solidFill>
                      <a:srgbClr val="010000"/>
                    </a:solidFill>
                    <a:latin typeface="Arial" charset="0"/>
                  </a:rPr>
                  <a:t>mpn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6789" name="Rectangle 53"/>
              <p:cNvSpPr>
                <a:spLocks noChangeArrowheads="1"/>
              </p:cNvSpPr>
              <p:nvPr/>
            </p:nvSpPr>
            <p:spPr bwMode="auto">
              <a:xfrm>
                <a:off x="2870" y="88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0" name="Rectangle 54"/>
              <p:cNvSpPr>
                <a:spLocks noChangeArrowheads="1"/>
              </p:cNvSpPr>
              <p:nvPr/>
            </p:nvSpPr>
            <p:spPr bwMode="auto">
              <a:xfrm>
                <a:off x="3252" y="888"/>
                <a:ext cx="17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&lt;1,000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1" name="Rectangle 55"/>
              <p:cNvSpPr>
                <a:spLocks noChangeArrowheads="1"/>
              </p:cNvSpPr>
              <p:nvPr/>
            </p:nvSpPr>
            <p:spPr bwMode="auto">
              <a:xfrm>
                <a:off x="3409" y="88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2" name="Rectangle 56"/>
              <p:cNvSpPr>
                <a:spLocks noChangeArrowheads="1"/>
              </p:cNvSpPr>
              <p:nvPr/>
            </p:nvSpPr>
            <p:spPr bwMode="auto">
              <a:xfrm>
                <a:off x="1259" y="873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93" name="Rectangle 57"/>
              <p:cNvSpPr>
                <a:spLocks noChangeArrowheads="1"/>
              </p:cNvSpPr>
              <p:nvPr/>
            </p:nvSpPr>
            <p:spPr bwMode="auto">
              <a:xfrm>
                <a:off x="3166" y="873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94" name="Rectangle 58"/>
              <p:cNvSpPr>
                <a:spLocks noChangeArrowheads="1"/>
              </p:cNvSpPr>
              <p:nvPr/>
            </p:nvSpPr>
            <p:spPr bwMode="auto">
              <a:xfrm>
                <a:off x="3167" y="873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95" name="Rectangle 59"/>
              <p:cNvSpPr>
                <a:spLocks noChangeArrowheads="1"/>
              </p:cNvSpPr>
              <p:nvPr/>
            </p:nvSpPr>
            <p:spPr bwMode="auto">
              <a:xfrm>
                <a:off x="1623" y="981"/>
                <a:ext cx="155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d. Source Control permitee compliance with permit conditions,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6" name="Rectangle 60"/>
              <p:cNvSpPr>
                <a:spLocks noChangeArrowheads="1"/>
              </p:cNvSpPr>
              <p:nvPr/>
            </p:nvSpPr>
            <p:spPr bwMode="auto">
              <a:xfrm>
                <a:off x="1432" y="1048"/>
                <a:ext cx="18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percent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7" name="Rectangle 61"/>
              <p:cNvSpPr>
                <a:spLocks noChangeArrowheads="1"/>
              </p:cNvSpPr>
              <p:nvPr/>
            </p:nvSpPr>
            <p:spPr bwMode="auto">
              <a:xfrm>
                <a:off x="1601" y="1048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8" name="Rectangle 62"/>
              <p:cNvSpPr>
                <a:spLocks noChangeArrowheads="1"/>
              </p:cNvSpPr>
              <p:nvPr/>
            </p:nvSpPr>
            <p:spPr bwMode="auto">
              <a:xfrm>
                <a:off x="3248" y="981"/>
                <a:ext cx="14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&gt;90%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799" name="Rectangle 63"/>
              <p:cNvSpPr>
                <a:spLocks noChangeArrowheads="1"/>
              </p:cNvSpPr>
              <p:nvPr/>
            </p:nvSpPr>
            <p:spPr bwMode="auto">
              <a:xfrm>
                <a:off x="3380" y="981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00" name="Rectangle 64"/>
              <p:cNvSpPr>
                <a:spLocks noChangeArrowheads="1"/>
              </p:cNvSpPr>
              <p:nvPr/>
            </p:nvSpPr>
            <p:spPr bwMode="auto">
              <a:xfrm>
                <a:off x="1259" y="965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1" name="Rectangle 65"/>
              <p:cNvSpPr>
                <a:spLocks noChangeArrowheads="1"/>
              </p:cNvSpPr>
              <p:nvPr/>
            </p:nvSpPr>
            <p:spPr bwMode="auto">
              <a:xfrm>
                <a:off x="3166" y="965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2" name="Rectangle 66"/>
              <p:cNvSpPr>
                <a:spLocks noChangeArrowheads="1"/>
              </p:cNvSpPr>
              <p:nvPr/>
            </p:nvSpPr>
            <p:spPr bwMode="auto">
              <a:xfrm>
                <a:off x="3167" y="965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3" name="Rectangle 67"/>
              <p:cNvSpPr>
                <a:spLocks noChangeArrowheads="1"/>
              </p:cNvSpPr>
              <p:nvPr/>
            </p:nvSpPr>
            <p:spPr bwMode="auto">
              <a:xfrm>
                <a:off x="1454" y="1136"/>
                <a:ext cx="94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2. OCSD will manage flows reliably.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04" name="Rectangle 68"/>
              <p:cNvSpPr>
                <a:spLocks noChangeArrowheads="1"/>
              </p:cNvSpPr>
              <p:nvPr/>
            </p:nvSpPr>
            <p:spPr bwMode="auto">
              <a:xfrm>
                <a:off x="2310" y="113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05" name="Rectangle 69"/>
              <p:cNvSpPr>
                <a:spLocks noChangeArrowheads="1"/>
              </p:cNvSpPr>
              <p:nvPr/>
            </p:nvSpPr>
            <p:spPr bwMode="auto">
              <a:xfrm>
                <a:off x="3231" y="113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06" name="Rectangle 70"/>
              <p:cNvSpPr>
                <a:spLocks noChangeArrowheads="1"/>
              </p:cNvSpPr>
              <p:nvPr/>
            </p:nvSpPr>
            <p:spPr bwMode="auto">
              <a:xfrm>
                <a:off x="1259" y="1124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7" name="Rectangle 71"/>
              <p:cNvSpPr>
                <a:spLocks noChangeArrowheads="1"/>
              </p:cNvSpPr>
              <p:nvPr/>
            </p:nvSpPr>
            <p:spPr bwMode="auto">
              <a:xfrm>
                <a:off x="3166" y="1124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8" name="Rectangle 72"/>
              <p:cNvSpPr>
                <a:spLocks noChangeArrowheads="1"/>
              </p:cNvSpPr>
              <p:nvPr/>
            </p:nvSpPr>
            <p:spPr bwMode="auto">
              <a:xfrm>
                <a:off x="3167" y="1124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09" name="Rectangle 73"/>
              <p:cNvSpPr>
                <a:spLocks noChangeArrowheads="1"/>
              </p:cNvSpPr>
              <p:nvPr/>
            </p:nvSpPr>
            <p:spPr bwMode="auto">
              <a:xfrm>
                <a:off x="1529" y="1232"/>
                <a:ext cx="8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Frequency of use of emergency 1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0" name="Rectangle 74"/>
              <p:cNvSpPr>
                <a:spLocks noChangeArrowheads="1"/>
              </p:cNvSpPr>
              <p:nvPr/>
            </p:nvSpPr>
            <p:spPr bwMode="auto">
              <a:xfrm>
                <a:off x="2345" y="1232"/>
                <a:ext cx="1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-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1" name="Rectangle 75"/>
              <p:cNvSpPr>
                <a:spLocks noChangeArrowheads="1"/>
              </p:cNvSpPr>
              <p:nvPr/>
            </p:nvSpPr>
            <p:spPr bwMode="auto">
              <a:xfrm>
                <a:off x="2401" y="1232"/>
                <a:ext cx="26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mile outfall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2" name="Rectangle 76"/>
              <p:cNvSpPr>
                <a:spLocks noChangeArrowheads="1"/>
              </p:cNvSpPr>
              <p:nvPr/>
            </p:nvSpPr>
            <p:spPr bwMode="auto">
              <a:xfrm>
                <a:off x="2643" y="123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3" name="Rectangle 77"/>
              <p:cNvSpPr>
                <a:spLocks noChangeArrowheads="1"/>
              </p:cNvSpPr>
              <p:nvPr/>
            </p:nvSpPr>
            <p:spPr bwMode="auto">
              <a:xfrm>
                <a:off x="3299" y="1232"/>
                <a:ext cx="53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0 per year during dry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4" name="Rectangle 78"/>
              <p:cNvSpPr>
                <a:spLocks noChangeArrowheads="1"/>
              </p:cNvSpPr>
              <p:nvPr/>
            </p:nvSpPr>
            <p:spPr bwMode="auto">
              <a:xfrm>
                <a:off x="3248" y="1299"/>
                <a:ext cx="14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weath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5" name="Rectangle 79"/>
              <p:cNvSpPr>
                <a:spLocks noChangeArrowheads="1"/>
              </p:cNvSpPr>
              <p:nvPr/>
            </p:nvSpPr>
            <p:spPr bwMode="auto">
              <a:xfrm>
                <a:off x="3391" y="1299"/>
                <a:ext cx="50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er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6" name="Rectangle 80"/>
              <p:cNvSpPr>
                <a:spLocks noChangeArrowheads="1"/>
              </p:cNvSpPr>
              <p:nvPr/>
            </p:nvSpPr>
            <p:spPr bwMode="auto">
              <a:xfrm>
                <a:off x="3437" y="1299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7" name="Rectangle 81"/>
              <p:cNvSpPr>
                <a:spLocks noChangeArrowheads="1"/>
              </p:cNvSpPr>
              <p:nvPr/>
            </p:nvSpPr>
            <p:spPr bwMode="auto">
              <a:xfrm>
                <a:off x="3292" y="1366"/>
                <a:ext cx="48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&lt; once per 3 years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8" name="Rectangle 82"/>
              <p:cNvSpPr>
                <a:spLocks noChangeArrowheads="1"/>
              </p:cNvSpPr>
              <p:nvPr/>
            </p:nvSpPr>
            <p:spPr bwMode="auto">
              <a:xfrm>
                <a:off x="3296" y="1434"/>
                <a:ext cx="49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in peak wet weather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19" name="Rectangle 83"/>
              <p:cNvSpPr>
                <a:spLocks noChangeArrowheads="1"/>
              </p:cNvSpPr>
              <p:nvPr/>
            </p:nvSpPr>
            <p:spPr bwMode="auto">
              <a:xfrm>
                <a:off x="3750" y="143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20" name="Rectangle 84"/>
              <p:cNvSpPr>
                <a:spLocks noChangeArrowheads="1"/>
              </p:cNvSpPr>
              <p:nvPr/>
            </p:nvSpPr>
            <p:spPr bwMode="auto">
              <a:xfrm>
                <a:off x="1259" y="1217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1" name="Rectangle 85"/>
              <p:cNvSpPr>
                <a:spLocks noChangeArrowheads="1"/>
              </p:cNvSpPr>
              <p:nvPr/>
            </p:nvSpPr>
            <p:spPr bwMode="auto">
              <a:xfrm>
                <a:off x="3166" y="121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2" name="Rectangle 86"/>
              <p:cNvSpPr>
                <a:spLocks noChangeArrowheads="1"/>
              </p:cNvSpPr>
              <p:nvPr/>
            </p:nvSpPr>
            <p:spPr bwMode="auto">
              <a:xfrm>
                <a:off x="3167" y="1217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3" name="Rectangle 87"/>
              <p:cNvSpPr>
                <a:spLocks noChangeArrowheads="1"/>
              </p:cNvSpPr>
              <p:nvPr/>
            </p:nvSpPr>
            <p:spPr bwMode="auto">
              <a:xfrm>
                <a:off x="1535" y="1526"/>
                <a:ext cx="92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b. Sanitary sewer spills per 100 miles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24" name="Rectangle 88"/>
              <p:cNvSpPr>
                <a:spLocks noChangeArrowheads="1"/>
              </p:cNvSpPr>
              <p:nvPr/>
            </p:nvSpPr>
            <p:spPr bwMode="auto">
              <a:xfrm>
                <a:off x="2373" y="1526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25" name="Rectangle 89"/>
              <p:cNvSpPr>
                <a:spLocks noChangeArrowheads="1"/>
              </p:cNvSpPr>
              <p:nvPr/>
            </p:nvSpPr>
            <p:spPr bwMode="auto">
              <a:xfrm>
                <a:off x="3244" y="1526"/>
                <a:ext cx="127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&lt; 2.1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26" name="Rectangle 90"/>
              <p:cNvSpPr>
                <a:spLocks noChangeArrowheads="1"/>
              </p:cNvSpPr>
              <p:nvPr/>
            </p:nvSpPr>
            <p:spPr bwMode="auto">
              <a:xfrm>
                <a:off x="3361" y="1526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27" name="Rectangle 91"/>
              <p:cNvSpPr>
                <a:spLocks noChangeArrowheads="1"/>
              </p:cNvSpPr>
              <p:nvPr/>
            </p:nvSpPr>
            <p:spPr bwMode="auto">
              <a:xfrm>
                <a:off x="1259" y="1511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8" name="Rectangle 92"/>
              <p:cNvSpPr>
                <a:spLocks noChangeArrowheads="1"/>
              </p:cNvSpPr>
              <p:nvPr/>
            </p:nvSpPr>
            <p:spPr bwMode="auto">
              <a:xfrm>
                <a:off x="3166" y="1511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29" name="Rectangle 93"/>
              <p:cNvSpPr>
                <a:spLocks noChangeArrowheads="1"/>
              </p:cNvSpPr>
              <p:nvPr/>
            </p:nvSpPr>
            <p:spPr bwMode="auto">
              <a:xfrm>
                <a:off x="3167" y="1511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0" name="Rectangle 94"/>
              <p:cNvSpPr>
                <a:spLocks noChangeArrowheads="1"/>
              </p:cNvSpPr>
              <p:nvPr/>
            </p:nvSpPr>
            <p:spPr bwMode="auto">
              <a:xfrm>
                <a:off x="1563" y="1618"/>
                <a:ext cx="112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c. Contain sanitary sewer spills within 5 hours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31" name="Rectangle 95"/>
              <p:cNvSpPr>
                <a:spLocks noChangeArrowheads="1"/>
              </p:cNvSpPr>
              <p:nvPr/>
            </p:nvSpPr>
            <p:spPr bwMode="auto">
              <a:xfrm>
                <a:off x="2587" y="161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32" name="Rectangle 96"/>
              <p:cNvSpPr>
                <a:spLocks noChangeArrowheads="1"/>
              </p:cNvSpPr>
              <p:nvPr/>
            </p:nvSpPr>
            <p:spPr bwMode="auto">
              <a:xfrm>
                <a:off x="3249" y="1618"/>
                <a:ext cx="14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33" name="Rectangle 97"/>
              <p:cNvSpPr>
                <a:spLocks noChangeArrowheads="1"/>
              </p:cNvSpPr>
              <p:nvPr/>
            </p:nvSpPr>
            <p:spPr bwMode="auto">
              <a:xfrm>
                <a:off x="3379" y="161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34" name="Rectangle 98"/>
              <p:cNvSpPr>
                <a:spLocks noChangeArrowheads="1"/>
              </p:cNvSpPr>
              <p:nvPr/>
            </p:nvSpPr>
            <p:spPr bwMode="auto">
              <a:xfrm>
                <a:off x="1259" y="1603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5" name="Rectangle 99"/>
              <p:cNvSpPr>
                <a:spLocks noChangeArrowheads="1"/>
              </p:cNvSpPr>
              <p:nvPr/>
            </p:nvSpPr>
            <p:spPr bwMode="auto">
              <a:xfrm>
                <a:off x="3166" y="1603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6" name="Rectangle 100"/>
              <p:cNvSpPr>
                <a:spLocks noChangeArrowheads="1"/>
              </p:cNvSpPr>
              <p:nvPr/>
            </p:nvSpPr>
            <p:spPr bwMode="auto">
              <a:xfrm>
                <a:off x="3167" y="1603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37" name="Rectangle 101"/>
              <p:cNvSpPr>
                <a:spLocks noChangeArrowheads="1"/>
              </p:cNvSpPr>
              <p:nvPr/>
            </p:nvSpPr>
            <p:spPr bwMode="auto">
              <a:xfrm>
                <a:off x="1452" y="1707"/>
                <a:ext cx="93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3. OCSD’s effluent will be recycled.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38" name="Rectangle 102"/>
              <p:cNvSpPr>
                <a:spLocks noChangeArrowheads="1"/>
              </p:cNvSpPr>
              <p:nvPr/>
            </p:nvSpPr>
            <p:spPr bwMode="auto">
              <a:xfrm>
                <a:off x="2300" y="1707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39" name="Rectangle 103"/>
              <p:cNvSpPr>
                <a:spLocks noChangeArrowheads="1"/>
              </p:cNvSpPr>
              <p:nvPr/>
            </p:nvSpPr>
            <p:spPr bwMode="auto">
              <a:xfrm>
                <a:off x="3231" y="1707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40" name="Rectangle 104"/>
              <p:cNvSpPr>
                <a:spLocks noChangeArrowheads="1"/>
              </p:cNvSpPr>
              <p:nvPr/>
            </p:nvSpPr>
            <p:spPr bwMode="auto">
              <a:xfrm>
                <a:off x="3247" y="1707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41" name="Rectangle 105"/>
              <p:cNvSpPr>
                <a:spLocks noChangeArrowheads="1"/>
              </p:cNvSpPr>
              <p:nvPr/>
            </p:nvSpPr>
            <p:spPr bwMode="auto">
              <a:xfrm>
                <a:off x="1259" y="1695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42" name="Rectangle 106"/>
              <p:cNvSpPr>
                <a:spLocks noChangeArrowheads="1"/>
              </p:cNvSpPr>
              <p:nvPr/>
            </p:nvSpPr>
            <p:spPr bwMode="auto">
              <a:xfrm>
                <a:off x="3166" y="1695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43" name="Rectangle 107"/>
              <p:cNvSpPr>
                <a:spLocks noChangeArrowheads="1"/>
              </p:cNvSpPr>
              <p:nvPr/>
            </p:nvSpPr>
            <p:spPr bwMode="auto">
              <a:xfrm>
                <a:off x="3167" y="1695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44" name="Rectangle 108"/>
              <p:cNvSpPr>
                <a:spLocks noChangeArrowheads="1"/>
              </p:cNvSpPr>
              <p:nvPr/>
            </p:nvSpPr>
            <p:spPr bwMode="auto">
              <a:xfrm>
                <a:off x="1538" y="1803"/>
                <a:ext cx="94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Treated effluent reclaimed, % (flow)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45" name="Rectangle 109"/>
              <p:cNvSpPr>
                <a:spLocks noChangeArrowheads="1"/>
              </p:cNvSpPr>
              <p:nvPr/>
            </p:nvSpPr>
            <p:spPr bwMode="auto">
              <a:xfrm>
                <a:off x="2396" y="1803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46" name="Rectangle 110"/>
              <p:cNvSpPr>
                <a:spLocks noChangeArrowheads="1"/>
              </p:cNvSpPr>
              <p:nvPr/>
            </p:nvSpPr>
            <p:spPr bwMode="auto">
              <a:xfrm>
                <a:off x="3272" y="1803"/>
                <a:ext cx="32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4% (10 mgd)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47" name="Rectangle 111"/>
              <p:cNvSpPr>
                <a:spLocks noChangeArrowheads="1"/>
              </p:cNvSpPr>
              <p:nvPr/>
            </p:nvSpPr>
            <p:spPr bwMode="auto">
              <a:xfrm>
                <a:off x="3565" y="1803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48" name="Rectangle 112"/>
              <p:cNvSpPr>
                <a:spLocks noChangeArrowheads="1"/>
              </p:cNvSpPr>
              <p:nvPr/>
            </p:nvSpPr>
            <p:spPr bwMode="auto">
              <a:xfrm>
                <a:off x="1259" y="1787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49" name="Rectangle 113"/>
              <p:cNvSpPr>
                <a:spLocks noChangeArrowheads="1"/>
              </p:cNvSpPr>
              <p:nvPr/>
            </p:nvSpPr>
            <p:spPr bwMode="auto">
              <a:xfrm>
                <a:off x="3166" y="178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0" name="Rectangle 114"/>
              <p:cNvSpPr>
                <a:spLocks noChangeArrowheads="1"/>
              </p:cNvSpPr>
              <p:nvPr/>
            </p:nvSpPr>
            <p:spPr bwMode="auto">
              <a:xfrm>
                <a:off x="3167" y="1787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1" name="Rectangle 115"/>
              <p:cNvSpPr>
                <a:spLocks noChangeArrowheads="1"/>
              </p:cNvSpPr>
              <p:nvPr/>
            </p:nvSpPr>
            <p:spPr bwMode="auto">
              <a:xfrm>
                <a:off x="1404" y="1892"/>
                <a:ext cx="57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4. OCSD will impleme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52" name="Rectangle 116"/>
              <p:cNvSpPr>
                <a:spLocks noChangeArrowheads="1"/>
              </p:cNvSpPr>
              <p:nvPr/>
            </p:nvSpPr>
            <p:spPr bwMode="auto">
              <a:xfrm>
                <a:off x="2067" y="1892"/>
                <a:ext cx="106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nt a sustainable biosolids management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53" name="Rectangle 117"/>
              <p:cNvSpPr>
                <a:spLocks noChangeArrowheads="1"/>
              </p:cNvSpPr>
              <p:nvPr/>
            </p:nvSpPr>
            <p:spPr bwMode="auto">
              <a:xfrm>
                <a:off x="1358" y="1959"/>
                <a:ext cx="24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program.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54" name="Rectangle 118"/>
              <p:cNvSpPr>
                <a:spLocks noChangeArrowheads="1"/>
              </p:cNvSpPr>
              <p:nvPr/>
            </p:nvSpPr>
            <p:spPr bwMode="auto">
              <a:xfrm>
                <a:off x="1577" y="195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55" name="Rectangle 119"/>
              <p:cNvSpPr>
                <a:spLocks noChangeArrowheads="1"/>
              </p:cNvSpPr>
              <p:nvPr/>
            </p:nvSpPr>
            <p:spPr bwMode="auto">
              <a:xfrm>
                <a:off x="3231" y="195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56" name="Rectangle 120"/>
              <p:cNvSpPr>
                <a:spLocks noChangeArrowheads="1"/>
              </p:cNvSpPr>
              <p:nvPr/>
            </p:nvSpPr>
            <p:spPr bwMode="auto">
              <a:xfrm>
                <a:off x="1259" y="1879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7" name="Rectangle 121"/>
              <p:cNvSpPr>
                <a:spLocks noChangeArrowheads="1"/>
              </p:cNvSpPr>
              <p:nvPr/>
            </p:nvSpPr>
            <p:spPr bwMode="auto">
              <a:xfrm>
                <a:off x="3166" y="1879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8" name="Rectangle 122"/>
              <p:cNvSpPr>
                <a:spLocks noChangeArrowheads="1"/>
              </p:cNvSpPr>
              <p:nvPr/>
            </p:nvSpPr>
            <p:spPr bwMode="auto">
              <a:xfrm>
                <a:off x="3167" y="1879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59" name="Rectangle 123"/>
              <p:cNvSpPr>
                <a:spLocks noChangeArrowheads="1"/>
              </p:cNvSpPr>
              <p:nvPr/>
            </p:nvSpPr>
            <p:spPr bwMode="auto">
              <a:xfrm>
                <a:off x="1625" y="2054"/>
                <a:ext cx="151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National Biosolids Program Certification for Environmental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0" name="Rectangle 124"/>
              <p:cNvSpPr>
                <a:spLocks noChangeArrowheads="1"/>
              </p:cNvSpPr>
              <p:nvPr/>
            </p:nvSpPr>
            <p:spPr bwMode="auto">
              <a:xfrm>
                <a:off x="1538" y="2121"/>
                <a:ext cx="530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Management System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1" name="Rectangle 125"/>
              <p:cNvSpPr>
                <a:spLocks noChangeArrowheads="1"/>
              </p:cNvSpPr>
              <p:nvPr/>
            </p:nvSpPr>
            <p:spPr bwMode="auto">
              <a:xfrm>
                <a:off x="2020" y="2121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2" name="Rectangle 126"/>
              <p:cNvSpPr>
                <a:spLocks noChangeArrowheads="1"/>
              </p:cNvSpPr>
              <p:nvPr/>
            </p:nvSpPr>
            <p:spPr bwMode="auto">
              <a:xfrm>
                <a:off x="3258" y="2054"/>
                <a:ext cx="211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Maintain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3" name="Rectangle 127"/>
              <p:cNvSpPr>
                <a:spLocks noChangeArrowheads="1"/>
              </p:cNvSpPr>
              <p:nvPr/>
            </p:nvSpPr>
            <p:spPr bwMode="auto">
              <a:xfrm>
                <a:off x="3450" y="205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4" name="Rectangle 128"/>
              <p:cNvSpPr>
                <a:spLocks noChangeArrowheads="1"/>
              </p:cNvSpPr>
              <p:nvPr/>
            </p:nvSpPr>
            <p:spPr bwMode="auto">
              <a:xfrm>
                <a:off x="1259" y="2039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65" name="Rectangle 129"/>
              <p:cNvSpPr>
                <a:spLocks noChangeArrowheads="1"/>
              </p:cNvSpPr>
              <p:nvPr/>
            </p:nvSpPr>
            <p:spPr bwMode="auto">
              <a:xfrm>
                <a:off x="3166" y="2039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66" name="Rectangle 130"/>
              <p:cNvSpPr>
                <a:spLocks noChangeArrowheads="1"/>
              </p:cNvSpPr>
              <p:nvPr/>
            </p:nvSpPr>
            <p:spPr bwMode="auto">
              <a:xfrm>
                <a:off x="3167" y="2039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67" name="Rectangle 131"/>
              <p:cNvSpPr>
                <a:spLocks noChangeArrowheads="1"/>
              </p:cNvSpPr>
              <p:nvPr/>
            </p:nvSpPr>
            <p:spPr bwMode="auto">
              <a:xfrm>
                <a:off x="1544" y="2212"/>
                <a:ext cx="958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b. Percent of biosolids beneficial reuse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8" name="Rectangle 132"/>
              <p:cNvSpPr>
                <a:spLocks noChangeArrowheads="1"/>
              </p:cNvSpPr>
              <p:nvPr/>
            </p:nvSpPr>
            <p:spPr bwMode="auto">
              <a:xfrm>
                <a:off x="2408" y="2212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69" name="Rectangle 133"/>
              <p:cNvSpPr>
                <a:spLocks noChangeArrowheads="1"/>
              </p:cNvSpPr>
              <p:nvPr/>
            </p:nvSpPr>
            <p:spPr bwMode="auto">
              <a:xfrm>
                <a:off x="1407" y="229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0" name="Rectangle 134"/>
              <p:cNvSpPr>
                <a:spLocks noChangeArrowheads="1"/>
              </p:cNvSpPr>
              <p:nvPr/>
            </p:nvSpPr>
            <p:spPr bwMode="auto">
              <a:xfrm>
                <a:off x="1466" y="229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1" name="Rectangle 135"/>
              <p:cNvSpPr>
                <a:spLocks noChangeArrowheads="1"/>
              </p:cNvSpPr>
              <p:nvPr/>
            </p:nvSpPr>
            <p:spPr bwMode="auto">
              <a:xfrm>
                <a:off x="1567" y="2292"/>
                <a:ext cx="23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Class "B"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2" name="Rectangle 136"/>
              <p:cNvSpPr>
                <a:spLocks noChangeArrowheads="1"/>
              </p:cNvSpPr>
              <p:nvPr/>
            </p:nvSpPr>
            <p:spPr bwMode="auto">
              <a:xfrm>
                <a:off x="1775" y="229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3" name="Rectangle 137"/>
              <p:cNvSpPr>
                <a:spLocks noChangeArrowheads="1"/>
              </p:cNvSpPr>
              <p:nvPr/>
            </p:nvSpPr>
            <p:spPr bwMode="auto">
              <a:xfrm>
                <a:off x="1466" y="2360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4" name="Rectangle 138"/>
              <p:cNvSpPr>
                <a:spLocks noChangeArrowheads="1"/>
              </p:cNvSpPr>
              <p:nvPr/>
            </p:nvSpPr>
            <p:spPr bwMode="auto">
              <a:xfrm>
                <a:off x="1580" y="2360"/>
                <a:ext cx="32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Class "A/EQ"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5" name="Rectangle 139"/>
              <p:cNvSpPr>
                <a:spLocks noChangeArrowheads="1"/>
              </p:cNvSpPr>
              <p:nvPr/>
            </p:nvSpPr>
            <p:spPr bwMode="auto">
              <a:xfrm>
                <a:off x="1877" y="2360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6" name="Rectangle 140"/>
              <p:cNvSpPr>
                <a:spLocks noChangeArrowheads="1"/>
              </p:cNvSpPr>
              <p:nvPr/>
            </p:nvSpPr>
            <p:spPr bwMode="auto">
              <a:xfrm>
                <a:off x="3249" y="2212"/>
                <a:ext cx="14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7" name="Rectangle 141"/>
              <p:cNvSpPr>
                <a:spLocks noChangeArrowheads="1"/>
              </p:cNvSpPr>
              <p:nvPr/>
            </p:nvSpPr>
            <p:spPr bwMode="auto">
              <a:xfrm>
                <a:off x="3379" y="2212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8" name="Rectangle 142"/>
              <p:cNvSpPr>
                <a:spLocks noChangeArrowheads="1"/>
              </p:cNvSpPr>
              <p:nvPr/>
            </p:nvSpPr>
            <p:spPr bwMode="auto">
              <a:xfrm>
                <a:off x="3244" y="2292"/>
                <a:ext cx="11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40%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79" name="Rectangle 143"/>
              <p:cNvSpPr>
                <a:spLocks noChangeArrowheads="1"/>
              </p:cNvSpPr>
              <p:nvPr/>
            </p:nvSpPr>
            <p:spPr bwMode="auto">
              <a:xfrm>
                <a:off x="3346" y="229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0" name="Rectangle 144"/>
              <p:cNvSpPr>
                <a:spLocks noChangeArrowheads="1"/>
              </p:cNvSpPr>
              <p:nvPr/>
            </p:nvSpPr>
            <p:spPr bwMode="auto">
              <a:xfrm>
                <a:off x="3244" y="2360"/>
                <a:ext cx="11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60%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1" name="Rectangle 145"/>
              <p:cNvSpPr>
                <a:spLocks noChangeArrowheads="1"/>
              </p:cNvSpPr>
              <p:nvPr/>
            </p:nvSpPr>
            <p:spPr bwMode="auto">
              <a:xfrm>
                <a:off x="3346" y="2360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2" name="Rectangle 146"/>
              <p:cNvSpPr>
                <a:spLocks noChangeArrowheads="1"/>
              </p:cNvSpPr>
              <p:nvPr/>
            </p:nvSpPr>
            <p:spPr bwMode="auto">
              <a:xfrm>
                <a:off x="1259" y="2198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83" name="Rectangle 147"/>
              <p:cNvSpPr>
                <a:spLocks noChangeArrowheads="1"/>
              </p:cNvSpPr>
              <p:nvPr/>
            </p:nvSpPr>
            <p:spPr bwMode="auto">
              <a:xfrm>
                <a:off x="3166" y="2198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84" name="Rectangle 148"/>
              <p:cNvSpPr>
                <a:spLocks noChangeArrowheads="1"/>
              </p:cNvSpPr>
              <p:nvPr/>
            </p:nvSpPr>
            <p:spPr bwMode="auto">
              <a:xfrm>
                <a:off x="3167" y="2198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85" name="Rectangle 149"/>
              <p:cNvSpPr>
                <a:spLocks noChangeArrowheads="1"/>
              </p:cNvSpPr>
              <p:nvPr/>
            </p:nvSpPr>
            <p:spPr bwMode="auto">
              <a:xfrm>
                <a:off x="1460" y="2451"/>
                <a:ext cx="991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5. OCSD will improve the regional wa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6" name="Rectangle 150"/>
              <p:cNvSpPr>
                <a:spLocks noChangeArrowheads="1"/>
              </p:cNvSpPr>
              <p:nvPr/>
            </p:nvSpPr>
            <p:spPr bwMode="auto">
              <a:xfrm>
                <a:off x="2385" y="2451"/>
                <a:ext cx="21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tershed.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7" name="Rectangle 151"/>
              <p:cNvSpPr>
                <a:spLocks noChangeArrowheads="1"/>
              </p:cNvSpPr>
              <p:nvPr/>
            </p:nvSpPr>
            <p:spPr bwMode="auto">
              <a:xfrm>
                <a:off x="2583" y="2451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8" name="Rectangle 152"/>
              <p:cNvSpPr>
                <a:spLocks noChangeArrowheads="1"/>
              </p:cNvSpPr>
              <p:nvPr/>
            </p:nvSpPr>
            <p:spPr bwMode="auto">
              <a:xfrm>
                <a:off x="3231" y="2451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89" name="Rectangle 153"/>
              <p:cNvSpPr>
                <a:spLocks noChangeArrowheads="1"/>
              </p:cNvSpPr>
              <p:nvPr/>
            </p:nvSpPr>
            <p:spPr bwMode="auto">
              <a:xfrm>
                <a:off x="1259" y="2437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0" name="Rectangle 154"/>
              <p:cNvSpPr>
                <a:spLocks noChangeArrowheads="1"/>
              </p:cNvSpPr>
              <p:nvPr/>
            </p:nvSpPr>
            <p:spPr bwMode="auto">
              <a:xfrm>
                <a:off x="3166" y="2437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1" name="Rectangle 155"/>
              <p:cNvSpPr>
                <a:spLocks noChangeArrowheads="1"/>
              </p:cNvSpPr>
              <p:nvPr/>
            </p:nvSpPr>
            <p:spPr bwMode="auto">
              <a:xfrm>
                <a:off x="3167" y="2437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2" name="Rectangle 156"/>
              <p:cNvSpPr>
                <a:spLocks noChangeArrowheads="1"/>
              </p:cNvSpPr>
              <p:nvPr/>
            </p:nvSpPr>
            <p:spPr bwMode="auto">
              <a:xfrm>
                <a:off x="1573" y="2544"/>
                <a:ext cx="1220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Dry weather urban runoff collected and treated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93" name="Rectangle 157"/>
              <p:cNvSpPr>
                <a:spLocks noChangeArrowheads="1"/>
              </p:cNvSpPr>
              <p:nvPr/>
            </p:nvSpPr>
            <p:spPr bwMode="auto">
              <a:xfrm>
                <a:off x="2679" y="254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94" name="Rectangle 158"/>
              <p:cNvSpPr>
                <a:spLocks noChangeArrowheads="1"/>
              </p:cNvSpPr>
              <p:nvPr/>
            </p:nvSpPr>
            <p:spPr bwMode="auto">
              <a:xfrm>
                <a:off x="3249" y="2544"/>
                <a:ext cx="15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4 mgd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95" name="Rectangle 159"/>
              <p:cNvSpPr>
                <a:spLocks noChangeArrowheads="1"/>
              </p:cNvSpPr>
              <p:nvPr/>
            </p:nvSpPr>
            <p:spPr bwMode="auto">
              <a:xfrm>
                <a:off x="3392" y="254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896" name="Rectangle 160"/>
              <p:cNvSpPr>
                <a:spLocks noChangeArrowheads="1"/>
              </p:cNvSpPr>
              <p:nvPr/>
            </p:nvSpPr>
            <p:spPr bwMode="auto">
              <a:xfrm>
                <a:off x="1259" y="2529"/>
                <a:ext cx="190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7" name="Rectangle 161"/>
              <p:cNvSpPr>
                <a:spLocks noChangeArrowheads="1"/>
              </p:cNvSpPr>
              <p:nvPr/>
            </p:nvSpPr>
            <p:spPr bwMode="auto">
              <a:xfrm>
                <a:off x="3166" y="2529"/>
                <a:ext cx="1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8" name="Rectangle 162"/>
              <p:cNvSpPr>
                <a:spLocks noChangeArrowheads="1"/>
              </p:cNvSpPr>
              <p:nvPr/>
            </p:nvSpPr>
            <p:spPr bwMode="auto">
              <a:xfrm>
                <a:off x="3167" y="2529"/>
                <a:ext cx="606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99" name="Rectangle 163"/>
              <p:cNvSpPr>
                <a:spLocks noChangeArrowheads="1"/>
              </p:cNvSpPr>
              <p:nvPr/>
            </p:nvSpPr>
            <p:spPr bwMode="auto">
              <a:xfrm>
                <a:off x="1633" y="2637"/>
                <a:ext cx="160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b. Rainfall induced inflow and infiltration, wet weather peak factor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0" name="Rectangle 164"/>
              <p:cNvSpPr>
                <a:spLocks noChangeArrowheads="1"/>
              </p:cNvSpPr>
              <p:nvPr/>
            </p:nvSpPr>
            <p:spPr bwMode="auto">
              <a:xfrm>
                <a:off x="3089" y="2637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1" name="Rectangle 165"/>
              <p:cNvSpPr>
                <a:spLocks noChangeArrowheads="1"/>
              </p:cNvSpPr>
              <p:nvPr/>
            </p:nvSpPr>
            <p:spPr bwMode="auto">
              <a:xfrm>
                <a:off x="3243" y="2637"/>
                <a:ext cx="111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&lt;2.2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2" name="Rectangle 166"/>
              <p:cNvSpPr>
                <a:spLocks noChangeArrowheads="1"/>
              </p:cNvSpPr>
              <p:nvPr/>
            </p:nvSpPr>
            <p:spPr bwMode="auto">
              <a:xfrm>
                <a:off x="3345" y="2637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3" name="Rectangle 167"/>
              <p:cNvSpPr>
                <a:spLocks noChangeArrowheads="1"/>
              </p:cNvSpPr>
              <p:nvPr/>
            </p:nvSpPr>
            <p:spPr bwMode="auto">
              <a:xfrm>
                <a:off x="1259" y="2620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04" name="Rectangle 168"/>
              <p:cNvSpPr>
                <a:spLocks noChangeArrowheads="1"/>
              </p:cNvSpPr>
              <p:nvPr/>
            </p:nvSpPr>
            <p:spPr bwMode="auto">
              <a:xfrm>
                <a:off x="3166" y="2620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05" name="Rectangle 169"/>
              <p:cNvSpPr>
                <a:spLocks noChangeArrowheads="1"/>
              </p:cNvSpPr>
              <p:nvPr/>
            </p:nvSpPr>
            <p:spPr bwMode="auto">
              <a:xfrm>
                <a:off x="3167" y="2620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06" name="Rectangle 170"/>
              <p:cNvSpPr>
                <a:spLocks noChangeArrowheads="1"/>
              </p:cNvSpPr>
              <p:nvPr/>
            </p:nvSpPr>
            <p:spPr bwMode="auto">
              <a:xfrm>
                <a:off x="1623" y="2729"/>
                <a:ext cx="160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c. Stormwater management, % of treatment process area runoff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7" name="Rectangle 171"/>
              <p:cNvSpPr>
                <a:spLocks noChangeArrowheads="1"/>
              </p:cNvSpPr>
              <p:nvPr/>
            </p:nvSpPr>
            <p:spPr bwMode="auto">
              <a:xfrm>
                <a:off x="1499" y="2796"/>
                <a:ext cx="25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treated on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8" name="Rectangle 172"/>
              <p:cNvSpPr>
                <a:spLocks noChangeArrowheads="1"/>
              </p:cNvSpPr>
              <p:nvPr/>
            </p:nvSpPr>
            <p:spPr bwMode="auto">
              <a:xfrm>
                <a:off x="1730" y="2796"/>
                <a:ext cx="1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-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09" name="Rectangle 173"/>
              <p:cNvSpPr>
                <a:spLocks noChangeArrowheads="1"/>
              </p:cNvSpPr>
              <p:nvPr/>
            </p:nvSpPr>
            <p:spPr bwMode="auto">
              <a:xfrm>
                <a:off x="1761" y="2796"/>
                <a:ext cx="10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site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0" name="Rectangle 174"/>
              <p:cNvSpPr>
                <a:spLocks noChangeArrowheads="1"/>
              </p:cNvSpPr>
              <p:nvPr/>
            </p:nvSpPr>
            <p:spPr bwMode="auto">
              <a:xfrm>
                <a:off x="1856" y="2796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1" name="Rectangle 175"/>
              <p:cNvSpPr>
                <a:spLocks noChangeArrowheads="1"/>
              </p:cNvSpPr>
              <p:nvPr/>
            </p:nvSpPr>
            <p:spPr bwMode="auto">
              <a:xfrm>
                <a:off x="3249" y="2729"/>
                <a:ext cx="14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2" name="Rectangle 176"/>
              <p:cNvSpPr>
                <a:spLocks noChangeArrowheads="1"/>
              </p:cNvSpPr>
              <p:nvPr/>
            </p:nvSpPr>
            <p:spPr bwMode="auto">
              <a:xfrm>
                <a:off x="3379" y="272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3" name="Rectangle 177"/>
              <p:cNvSpPr>
                <a:spLocks noChangeArrowheads="1"/>
              </p:cNvSpPr>
              <p:nvPr/>
            </p:nvSpPr>
            <p:spPr bwMode="auto">
              <a:xfrm>
                <a:off x="1259" y="2713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14" name="Rectangle 178"/>
              <p:cNvSpPr>
                <a:spLocks noChangeArrowheads="1"/>
              </p:cNvSpPr>
              <p:nvPr/>
            </p:nvSpPr>
            <p:spPr bwMode="auto">
              <a:xfrm>
                <a:off x="3166" y="2713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15" name="Rectangle 179"/>
              <p:cNvSpPr>
                <a:spLocks noChangeArrowheads="1"/>
              </p:cNvSpPr>
              <p:nvPr/>
            </p:nvSpPr>
            <p:spPr bwMode="auto">
              <a:xfrm>
                <a:off x="3167" y="2713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16" name="Rectangle 180"/>
              <p:cNvSpPr>
                <a:spLocks noChangeArrowheads="1"/>
              </p:cNvSpPr>
              <p:nvPr/>
            </p:nvSpPr>
            <p:spPr bwMode="auto">
              <a:xfrm>
                <a:off x="1502" y="2888"/>
                <a:ext cx="701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d. Per capital wastewater flo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7" name="Rectangle 181"/>
              <p:cNvSpPr>
                <a:spLocks noChangeArrowheads="1"/>
              </p:cNvSpPr>
              <p:nvPr/>
            </p:nvSpPr>
            <p:spPr bwMode="auto">
              <a:xfrm>
                <a:off x="2254" y="2888"/>
                <a:ext cx="848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w rate, gallons per person per day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8" name="Rectangle 182"/>
              <p:cNvSpPr>
                <a:spLocks noChangeArrowheads="1"/>
              </p:cNvSpPr>
              <p:nvPr/>
            </p:nvSpPr>
            <p:spPr bwMode="auto">
              <a:xfrm>
                <a:off x="3023" y="288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19" name="Rectangle 183"/>
              <p:cNvSpPr>
                <a:spLocks noChangeArrowheads="1"/>
              </p:cNvSpPr>
              <p:nvPr/>
            </p:nvSpPr>
            <p:spPr bwMode="auto">
              <a:xfrm>
                <a:off x="3245" y="2888"/>
                <a:ext cx="12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&lt;105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20" name="Rectangle 184"/>
              <p:cNvSpPr>
                <a:spLocks noChangeArrowheads="1"/>
              </p:cNvSpPr>
              <p:nvPr/>
            </p:nvSpPr>
            <p:spPr bwMode="auto">
              <a:xfrm>
                <a:off x="3361" y="288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21" name="Rectangle 185"/>
              <p:cNvSpPr>
                <a:spLocks noChangeArrowheads="1"/>
              </p:cNvSpPr>
              <p:nvPr/>
            </p:nvSpPr>
            <p:spPr bwMode="auto">
              <a:xfrm>
                <a:off x="1259" y="2873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22" name="Rectangle 186"/>
              <p:cNvSpPr>
                <a:spLocks noChangeArrowheads="1"/>
              </p:cNvSpPr>
              <p:nvPr/>
            </p:nvSpPr>
            <p:spPr bwMode="auto">
              <a:xfrm>
                <a:off x="3166" y="2873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23" name="Rectangle 187"/>
              <p:cNvSpPr>
                <a:spLocks noChangeArrowheads="1"/>
              </p:cNvSpPr>
              <p:nvPr/>
            </p:nvSpPr>
            <p:spPr bwMode="auto">
              <a:xfrm>
                <a:off x="3167" y="2873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24" name="Rectangle 188"/>
              <p:cNvSpPr>
                <a:spLocks noChangeArrowheads="1"/>
              </p:cNvSpPr>
              <p:nvPr/>
            </p:nvSpPr>
            <p:spPr bwMode="auto">
              <a:xfrm>
                <a:off x="1473" y="2978"/>
                <a:ext cx="1091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6. OCSD will protect the air environment.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25" name="Rectangle 189"/>
              <p:cNvSpPr>
                <a:spLocks noChangeArrowheads="1"/>
              </p:cNvSpPr>
              <p:nvPr/>
            </p:nvSpPr>
            <p:spPr bwMode="auto">
              <a:xfrm>
                <a:off x="2459" y="297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26" name="Rectangle 190"/>
              <p:cNvSpPr>
                <a:spLocks noChangeArrowheads="1"/>
              </p:cNvSpPr>
              <p:nvPr/>
            </p:nvSpPr>
            <p:spPr bwMode="auto">
              <a:xfrm>
                <a:off x="3231" y="297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27" name="Rectangle 191"/>
              <p:cNvSpPr>
                <a:spLocks noChangeArrowheads="1"/>
              </p:cNvSpPr>
              <p:nvPr/>
            </p:nvSpPr>
            <p:spPr bwMode="auto">
              <a:xfrm>
                <a:off x="3247" y="297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28" name="Rectangle 192"/>
              <p:cNvSpPr>
                <a:spLocks noChangeArrowheads="1"/>
              </p:cNvSpPr>
              <p:nvPr/>
            </p:nvSpPr>
            <p:spPr bwMode="auto">
              <a:xfrm>
                <a:off x="1259" y="2965"/>
                <a:ext cx="190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29" name="Rectangle 193"/>
              <p:cNvSpPr>
                <a:spLocks noChangeArrowheads="1"/>
              </p:cNvSpPr>
              <p:nvPr/>
            </p:nvSpPr>
            <p:spPr bwMode="auto">
              <a:xfrm>
                <a:off x="3166" y="2965"/>
                <a:ext cx="1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30" name="Rectangle 194"/>
              <p:cNvSpPr>
                <a:spLocks noChangeArrowheads="1"/>
              </p:cNvSpPr>
              <p:nvPr/>
            </p:nvSpPr>
            <p:spPr bwMode="auto">
              <a:xfrm>
                <a:off x="3167" y="2965"/>
                <a:ext cx="606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31" name="Rectangle 195"/>
              <p:cNvSpPr>
                <a:spLocks noChangeArrowheads="1"/>
              </p:cNvSpPr>
              <p:nvPr/>
            </p:nvSpPr>
            <p:spPr bwMode="auto">
              <a:xfrm>
                <a:off x="1562" y="3072"/>
                <a:ext cx="110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Odor complaints: Reclamation Plant No. 1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2" name="Rectangle 196"/>
              <p:cNvSpPr>
                <a:spLocks noChangeArrowheads="1"/>
              </p:cNvSpPr>
              <p:nvPr/>
            </p:nvSpPr>
            <p:spPr bwMode="auto">
              <a:xfrm>
                <a:off x="2562" y="307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3" name="Rectangle 197"/>
              <p:cNvSpPr>
                <a:spLocks noChangeArrowheads="1"/>
              </p:cNvSpPr>
              <p:nvPr/>
            </p:nvSpPr>
            <p:spPr bwMode="auto">
              <a:xfrm>
                <a:off x="1407" y="3151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4" name="Rectangle 198"/>
              <p:cNvSpPr>
                <a:spLocks noChangeArrowheads="1"/>
              </p:cNvSpPr>
              <p:nvPr/>
            </p:nvSpPr>
            <p:spPr bwMode="auto">
              <a:xfrm>
                <a:off x="1533" y="3151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5" name="Rectangle 199"/>
              <p:cNvSpPr>
                <a:spLocks noChangeArrowheads="1"/>
              </p:cNvSpPr>
              <p:nvPr/>
            </p:nvSpPr>
            <p:spPr bwMode="auto">
              <a:xfrm>
                <a:off x="1820" y="3151"/>
                <a:ext cx="54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Treatment Plant No. 2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6" name="Rectangle 200"/>
              <p:cNvSpPr>
                <a:spLocks noChangeArrowheads="1"/>
              </p:cNvSpPr>
              <p:nvPr/>
            </p:nvSpPr>
            <p:spPr bwMode="auto">
              <a:xfrm>
                <a:off x="2316" y="3151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7" name="Rectangle 201"/>
              <p:cNvSpPr>
                <a:spLocks noChangeArrowheads="1"/>
              </p:cNvSpPr>
              <p:nvPr/>
            </p:nvSpPr>
            <p:spPr bwMode="auto">
              <a:xfrm>
                <a:off x="1407" y="321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8" name="Rectangle 202"/>
              <p:cNvSpPr>
                <a:spLocks noChangeArrowheads="1"/>
              </p:cNvSpPr>
              <p:nvPr/>
            </p:nvSpPr>
            <p:spPr bwMode="auto">
              <a:xfrm>
                <a:off x="1533" y="321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39" name="Rectangle 203"/>
              <p:cNvSpPr>
                <a:spLocks noChangeArrowheads="1"/>
              </p:cNvSpPr>
              <p:nvPr/>
            </p:nvSpPr>
            <p:spPr bwMode="auto">
              <a:xfrm>
                <a:off x="1808" y="3219"/>
                <a:ext cx="44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Collection System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40" name="Rectangle 204"/>
              <p:cNvSpPr>
                <a:spLocks noChangeArrowheads="1"/>
              </p:cNvSpPr>
              <p:nvPr/>
            </p:nvSpPr>
            <p:spPr bwMode="auto">
              <a:xfrm>
                <a:off x="2213" y="3219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41" name="Rectangle 205"/>
              <p:cNvSpPr>
                <a:spLocks noChangeArrowheads="1"/>
              </p:cNvSpPr>
              <p:nvPr/>
            </p:nvSpPr>
            <p:spPr bwMode="auto">
              <a:xfrm>
                <a:off x="3229" y="307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</p:grpSp>
        <p:sp>
          <p:nvSpPr>
            <p:cNvPr id="116942" name="Rectangle 206"/>
            <p:cNvSpPr>
              <a:spLocks noChangeArrowheads="1"/>
            </p:cNvSpPr>
            <p:nvPr/>
          </p:nvSpPr>
          <p:spPr bwMode="auto">
            <a:xfrm>
              <a:off x="3232" y="3151"/>
              <a:ext cx="31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5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43" name="Rectangle 207"/>
            <p:cNvSpPr>
              <a:spLocks noChangeArrowheads="1"/>
            </p:cNvSpPr>
            <p:nvPr/>
          </p:nvSpPr>
          <p:spPr bwMode="auto">
            <a:xfrm>
              <a:off x="3262" y="3151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44" name="Rectangle 208"/>
            <p:cNvSpPr>
              <a:spLocks noChangeArrowheads="1"/>
            </p:cNvSpPr>
            <p:nvPr/>
          </p:nvSpPr>
          <p:spPr bwMode="auto">
            <a:xfrm>
              <a:off x="3232" y="3219"/>
              <a:ext cx="31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4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45" name="Rectangle 209"/>
            <p:cNvSpPr>
              <a:spLocks noChangeArrowheads="1"/>
            </p:cNvSpPr>
            <p:nvPr/>
          </p:nvSpPr>
          <p:spPr bwMode="auto">
            <a:xfrm>
              <a:off x="3262" y="3219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46" name="Rectangle 210"/>
            <p:cNvSpPr>
              <a:spLocks noChangeArrowheads="1"/>
            </p:cNvSpPr>
            <p:nvPr/>
          </p:nvSpPr>
          <p:spPr bwMode="auto">
            <a:xfrm>
              <a:off x="1259" y="3057"/>
              <a:ext cx="190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47" name="Rectangle 211"/>
            <p:cNvSpPr>
              <a:spLocks noChangeArrowheads="1"/>
            </p:cNvSpPr>
            <p:nvPr/>
          </p:nvSpPr>
          <p:spPr bwMode="auto">
            <a:xfrm>
              <a:off x="3166" y="3057"/>
              <a:ext cx="1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48" name="Rectangle 212"/>
            <p:cNvSpPr>
              <a:spLocks noChangeArrowheads="1"/>
            </p:cNvSpPr>
            <p:nvPr/>
          </p:nvSpPr>
          <p:spPr bwMode="auto">
            <a:xfrm>
              <a:off x="3167" y="3057"/>
              <a:ext cx="606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49" name="Rectangle 213"/>
            <p:cNvSpPr>
              <a:spLocks noChangeArrowheads="1"/>
            </p:cNvSpPr>
            <p:nvPr/>
          </p:nvSpPr>
          <p:spPr bwMode="auto">
            <a:xfrm>
              <a:off x="1511" y="3311"/>
              <a:ext cx="74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b. Air emissions health risk to: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0" name="Rectangle 214"/>
            <p:cNvSpPr>
              <a:spLocks noChangeArrowheads="1"/>
            </p:cNvSpPr>
            <p:nvPr/>
          </p:nvSpPr>
          <p:spPr bwMode="auto">
            <a:xfrm>
              <a:off x="2183" y="3311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1" name="Rectangle 215"/>
            <p:cNvSpPr>
              <a:spLocks noChangeArrowheads="1"/>
            </p:cNvSpPr>
            <p:nvPr/>
          </p:nvSpPr>
          <p:spPr bwMode="auto">
            <a:xfrm>
              <a:off x="1407" y="3389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2" name="Rectangle 216"/>
            <p:cNvSpPr>
              <a:spLocks noChangeArrowheads="1"/>
            </p:cNvSpPr>
            <p:nvPr/>
          </p:nvSpPr>
          <p:spPr bwMode="auto">
            <a:xfrm>
              <a:off x="1533" y="3389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3" name="Rectangle 217"/>
            <p:cNvSpPr>
              <a:spLocks noChangeArrowheads="1"/>
            </p:cNvSpPr>
            <p:nvPr/>
          </p:nvSpPr>
          <p:spPr bwMode="auto">
            <a:xfrm>
              <a:off x="1870" y="3389"/>
              <a:ext cx="90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Community, cancer risk per 1 million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4" name="Rectangle 218"/>
            <p:cNvSpPr>
              <a:spLocks noChangeArrowheads="1"/>
            </p:cNvSpPr>
            <p:nvPr/>
          </p:nvSpPr>
          <p:spPr bwMode="auto">
            <a:xfrm>
              <a:off x="2687" y="3389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5" name="Rectangle 219"/>
            <p:cNvSpPr>
              <a:spLocks noChangeArrowheads="1"/>
            </p:cNvSpPr>
            <p:nvPr/>
          </p:nvSpPr>
          <p:spPr bwMode="auto">
            <a:xfrm>
              <a:off x="1407" y="3459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6" name="Rectangle 220"/>
            <p:cNvSpPr>
              <a:spLocks noChangeArrowheads="1"/>
            </p:cNvSpPr>
            <p:nvPr/>
          </p:nvSpPr>
          <p:spPr bwMode="auto">
            <a:xfrm>
              <a:off x="1533" y="3459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7" name="Rectangle 221"/>
            <p:cNvSpPr>
              <a:spLocks noChangeArrowheads="1"/>
            </p:cNvSpPr>
            <p:nvPr/>
          </p:nvSpPr>
          <p:spPr bwMode="auto">
            <a:xfrm>
              <a:off x="1755" y="3459"/>
              <a:ext cx="8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Em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8" name="Rectangle 222"/>
            <p:cNvSpPr>
              <a:spLocks noChangeArrowheads="1"/>
            </p:cNvSpPr>
            <p:nvPr/>
          </p:nvSpPr>
          <p:spPr bwMode="auto">
            <a:xfrm>
              <a:off x="1859" y="3459"/>
              <a:ext cx="192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ployees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59" name="Rectangle 223"/>
            <p:cNvSpPr>
              <a:spLocks noChangeArrowheads="1"/>
            </p:cNvSpPr>
            <p:nvPr/>
          </p:nvSpPr>
          <p:spPr bwMode="auto">
            <a:xfrm>
              <a:off x="2033" y="3459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0" name="Rectangle 224"/>
            <p:cNvSpPr>
              <a:spLocks noChangeArrowheads="1"/>
            </p:cNvSpPr>
            <p:nvPr/>
          </p:nvSpPr>
          <p:spPr bwMode="auto">
            <a:xfrm>
              <a:off x="3229" y="3311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1" name="Rectangle 225"/>
            <p:cNvSpPr>
              <a:spLocks noChangeArrowheads="1"/>
            </p:cNvSpPr>
            <p:nvPr/>
          </p:nvSpPr>
          <p:spPr bwMode="auto">
            <a:xfrm>
              <a:off x="3241" y="3389"/>
              <a:ext cx="95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&lt;25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2" name="Rectangle 226"/>
            <p:cNvSpPr>
              <a:spLocks noChangeArrowheads="1"/>
            </p:cNvSpPr>
            <p:nvPr/>
          </p:nvSpPr>
          <p:spPr bwMode="auto">
            <a:xfrm>
              <a:off x="3328" y="3389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3" name="Rectangle 227"/>
            <p:cNvSpPr>
              <a:spLocks noChangeArrowheads="1"/>
            </p:cNvSpPr>
            <p:nvPr/>
          </p:nvSpPr>
          <p:spPr bwMode="auto">
            <a:xfrm>
              <a:off x="3241" y="3459"/>
              <a:ext cx="9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&lt;25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4" name="Rectangle 228"/>
            <p:cNvSpPr>
              <a:spLocks noChangeArrowheads="1"/>
            </p:cNvSpPr>
            <p:nvPr/>
          </p:nvSpPr>
          <p:spPr bwMode="auto">
            <a:xfrm>
              <a:off x="3328" y="3459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5" name="Rectangle 229"/>
            <p:cNvSpPr>
              <a:spLocks noChangeArrowheads="1"/>
            </p:cNvSpPr>
            <p:nvPr/>
          </p:nvSpPr>
          <p:spPr bwMode="auto">
            <a:xfrm>
              <a:off x="1259" y="3296"/>
              <a:ext cx="190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66" name="Rectangle 230"/>
            <p:cNvSpPr>
              <a:spLocks noChangeArrowheads="1"/>
            </p:cNvSpPr>
            <p:nvPr/>
          </p:nvSpPr>
          <p:spPr bwMode="auto">
            <a:xfrm>
              <a:off x="3166" y="3296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67" name="Rectangle 231"/>
            <p:cNvSpPr>
              <a:spLocks noChangeArrowheads="1"/>
            </p:cNvSpPr>
            <p:nvPr/>
          </p:nvSpPr>
          <p:spPr bwMode="auto">
            <a:xfrm>
              <a:off x="3167" y="3296"/>
              <a:ext cx="60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68" name="Rectangle 232"/>
            <p:cNvSpPr>
              <a:spLocks noChangeArrowheads="1"/>
            </p:cNvSpPr>
            <p:nvPr/>
          </p:nvSpPr>
          <p:spPr bwMode="auto">
            <a:xfrm>
              <a:off x="1560" y="3550"/>
              <a:ext cx="10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c. Air mass emissions permit compliance, %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69" name="Rectangle 233"/>
            <p:cNvSpPr>
              <a:spLocks noChangeArrowheads="1"/>
            </p:cNvSpPr>
            <p:nvPr/>
          </p:nvSpPr>
          <p:spPr bwMode="auto">
            <a:xfrm>
              <a:off x="2548" y="3550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70" name="Rectangle 234"/>
            <p:cNvSpPr>
              <a:spLocks noChangeArrowheads="1"/>
            </p:cNvSpPr>
            <p:nvPr/>
          </p:nvSpPr>
          <p:spPr bwMode="auto">
            <a:xfrm>
              <a:off x="3249" y="3550"/>
              <a:ext cx="143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100%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71" name="Rectangle 235"/>
            <p:cNvSpPr>
              <a:spLocks noChangeArrowheads="1"/>
            </p:cNvSpPr>
            <p:nvPr/>
          </p:nvSpPr>
          <p:spPr bwMode="auto">
            <a:xfrm>
              <a:off x="3379" y="3550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72" name="Rectangle 236"/>
            <p:cNvSpPr>
              <a:spLocks noChangeArrowheads="1"/>
            </p:cNvSpPr>
            <p:nvPr/>
          </p:nvSpPr>
          <p:spPr bwMode="auto">
            <a:xfrm>
              <a:off x="1259" y="3534"/>
              <a:ext cx="190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3" name="Rectangle 237"/>
            <p:cNvSpPr>
              <a:spLocks noChangeArrowheads="1"/>
            </p:cNvSpPr>
            <p:nvPr/>
          </p:nvSpPr>
          <p:spPr bwMode="auto">
            <a:xfrm>
              <a:off x="3166" y="3534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4" name="Rectangle 238"/>
            <p:cNvSpPr>
              <a:spLocks noChangeArrowheads="1"/>
            </p:cNvSpPr>
            <p:nvPr/>
          </p:nvSpPr>
          <p:spPr bwMode="auto">
            <a:xfrm>
              <a:off x="3167" y="3534"/>
              <a:ext cx="60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5" name="Rectangle 239"/>
            <p:cNvSpPr>
              <a:spLocks noChangeArrowheads="1"/>
            </p:cNvSpPr>
            <p:nvPr/>
          </p:nvSpPr>
          <p:spPr bwMode="auto">
            <a:xfrm>
              <a:off x="1259" y="3627"/>
              <a:ext cx="190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6" name="Rectangle 240"/>
            <p:cNvSpPr>
              <a:spLocks noChangeArrowheads="1"/>
            </p:cNvSpPr>
            <p:nvPr/>
          </p:nvSpPr>
          <p:spPr bwMode="auto">
            <a:xfrm>
              <a:off x="3166" y="3627"/>
              <a:ext cx="1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7" name="Rectangle 241"/>
            <p:cNvSpPr>
              <a:spLocks noChangeArrowheads="1"/>
            </p:cNvSpPr>
            <p:nvPr/>
          </p:nvSpPr>
          <p:spPr bwMode="auto">
            <a:xfrm>
              <a:off x="3167" y="3627"/>
              <a:ext cx="606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8" name="Rectangle 242"/>
            <p:cNvSpPr>
              <a:spLocks noChangeArrowheads="1"/>
            </p:cNvSpPr>
            <p:nvPr/>
          </p:nvSpPr>
          <p:spPr bwMode="auto">
            <a:xfrm>
              <a:off x="1289" y="3630"/>
              <a:ext cx="1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 b="1">
                  <a:solidFill>
                    <a:srgbClr val="999999"/>
                  </a:solidFill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6979" name="Rectangle 243"/>
            <p:cNvSpPr>
              <a:spLocks noChangeArrowheads="1"/>
            </p:cNvSpPr>
            <p:nvPr/>
          </p:nvSpPr>
          <p:spPr bwMode="auto">
            <a:xfrm>
              <a:off x="1222" y="254"/>
              <a:ext cx="2602" cy="344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4"/>
          <p:cNvGrpSpPr>
            <a:grpSpLocks noChangeAspect="1"/>
          </p:cNvGrpSpPr>
          <p:nvPr/>
        </p:nvGrpSpPr>
        <p:grpSpPr bwMode="auto">
          <a:xfrm>
            <a:off x="4716016" y="908720"/>
            <a:ext cx="4320480" cy="5085357"/>
            <a:chOff x="2880" y="359"/>
            <a:chExt cx="2430" cy="3453"/>
          </a:xfrm>
        </p:grpSpPr>
        <p:sp>
          <p:nvSpPr>
            <p:cNvPr id="116981" name="AutoShape 245"/>
            <p:cNvSpPr>
              <a:spLocks noChangeAspect="1" noChangeArrowheads="1" noTextEdit="1"/>
            </p:cNvSpPr>
            <p:nvPr/>
          </p:nvSpPr>
          <p:spPr bwMode="auto">
            <a:xfrm>
              <a:off x="2880" y="359"/>
              <a:ext cx="2430" cy="3445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46"/>
            <p:cNvGrpSpPr>
              <a:grpSpLocks/>
            </p:cNvGrpSpPr>
            <p:nvPr/>
          </p:nvGrpSpPr>
          <p:grpSpPr bwMode="auto">
            <a:xfrm>
              <a:off x="2882" y="361"/>
              <a:ext cx="2425" cy="3439"/>
              <a:chOff x="2882" y="361"/>
              <a:chExt cx="2425" cy="3439"/>
            </a:xfrm>
          </p:grpSpPr>
          <p:sp>
            <p:nvSpPr>
              <p:cNvPr id="116983" name="Rectangle 247"/>
              <p:cNvSpPr>
                <a:spLocks noChangeArrowheads="1"/>
              </p:cNvSpPr>
              <p:nvPr/>
            </p:nvSpPr>
            <p:spPr bwMode="auto">
              <a:xfrm>
                <a:off x="2882" y="361"/>
                <a:ext cx="2425" cy="343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84" name="Rectangle 248"/>
              <p:cNvSpPr>
                <a:spLocks noChangeArrowheads="1"/>
              </p:cNvSpPr>
              <p:nvPr/>
            </p:nvSpPr>
            <p:spPr bwMode="auto">
              <a:xfrm>
                <a:off x="2886" y="365"/>
                <a:ext cx="2418" cy="34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85" name="Rectangle 249"/>
              <p:cNvSpPr>
                <a:spLocks noChangeArrowheads="1"/>
              </p:cNvSpPr>
              <p:nvPr/>
            </p:nvSpPr>
            <p:spPr bwMode="auto">
              <a:xfrm>
                <a:off x="2987" y="393"/>
                <a:ext cx="19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00000"/>
                    </a:solidFill>
                    <a:latin typeface="Arial" charset="0"/>
                  </a:rPr>
                  <a:t>SOCIAL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86" name="Rectangle 250"/>
              <p:cNvSpPr>
                <a:spLocks noChangeArrowheads="1"/>
              </p:cNvSpPr>
              <p:nvPr/>
            </p:nvSpPr>
            <p:spPr bwMode="auto">
              <a:xfrm>
                <a:off x="3179" y="393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87" name="Rectangle 251"/>
              <p:cNvSpPr>
                <a:spLocks noChangeArrowheads="1"/>
              </p:cNvSpPr>
              <p:nvPr/>
            </p:nvSpPr>
            <p:spPr bwMode="auto">
              <a:xfrm>
                <a:off x="2948" y="531"/>
                <a:ext cx="1718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88" name="Rectangle 252"/>
              <p:cNvSpPr>
                <a:spLocks noChangeArrowheads="1"/>
              </p:cNvSpPr>
              <p:nvPr/>
            </p:nvSpPr>
            <p:spPr bwMode="auto">
              <a:xfrm>
                <a:off x="3022" y="542"/>
                <a:ext cx="69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Key Performance Indicators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89" name="Rectangle 253"/>
              <p:cNvSpPr>
                <a:spLocks noChangeArrowheads="1"/>
              </p:cNvSpPr>
              <p:nvPr/>
            </p:nvSpPr>
            <p:spPr bwMode="auto">
              <a:xfrm>
                <a:off x="3698" y="542"/>
                <a:ext cx="1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90" name="Rectangle 254"/>
              <p:cNvSpPr>
                <a:spLocks noChangeArrowheads="1"/>
              </p:cNvSpPr>
              <p:nvPr/>
            </p:nvSpPr>
            <p:spPr bwMode="auto">
              <a:xfrm>
                <a:off x="2916" y="468"/>
                <a:ext cx="1777" cy="6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91" name="Rectangle 255"/>
              <p:cNvSpPr>
                <a:spLocks noChangeArrowheads="1"/>
              </p:cNvSpPr>
              <p:nvPr/>
            </p:nvSpPr>
            <p:spPr bwMode="auto">
              <a:xfrm>
                <a:off x="2916" y="531"/>
                <a:ext cx="32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92" name="Rectangle 256"/>
              <p:cNvSpPr>
                <a:spLocks noChangeArrowheads="1"/>
              </p:cNvSpPr>
              <p:nvPr/>
            </p:nvSpPr>
            <p:spPr bwMode="auto">
              <a:xfrm>
                <a:off x="4666" y="531"/>
                <a:ext cx="27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93" name="Rectangle 257"/>
              <p:cNvSpPr>
                <a:spLocks noChangeArrowheads="1"/>
              </p:cNvSpPr>
              <p:nvPr/>
            </p:nvSpPr>
            <p:spPr bwMode="auto">
              <a:xfrm>
                <a:off x="4724" y="468"/>
                <a:ext cx="507" cy="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94" name="Rectangle 258"/>
              <p:cNvSpPr>
                <a:spLocks noChangeArrowheads="1"/>
              </p:cNvSpPr>
              <p:nvPr/>
            </p:nvSpPr>
            <p:spPr bwMode="auto">
              <a:xfrm>
                <a:off x="4781" y="478"/>
                <a:ext cx="45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2005 Target Level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95" name="Rectangle 259"/>
              <p:cNvSpPr>
                <a:spLocks noChangeArrowheads="1"/>
              </p:cNvSpPr>
              <p:nvPr/>
            </p:nvSpPr>
            <p:spPr bwMode="auto">
              <a:xfrm>
                <a:off x="4724" y="542"/>
                <a:ext cx="507" cy="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96" name="Rectangle 260"/>
              <p:cNvSpPr>
                <a:spLocks noChangeArrowheads="1"/>
              </p:cNvSpPr>
              <p:nvPr/>
            </p:nvSpPr>
            <p:spPr bwMode="auto">
              <a:xfrm>
                <a:off x="4767" y="542"/>
                <a:ext cx="250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of Service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97" name="Rectangle 261"/>
              <p:cNvSpPr>
                <a:spLocks noChangeArrowheads="1"/>
              </p:cNvSpPr>
              <p:nvPr/>
            </p:nvSpPr>
            <p:spPr bwMode="auto">
              <a:xfrm>
                <a:off x="5010" y="542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6998" name="Rectangle 262"/>
              <p:cNvSpPr>
                <a:spLocks noChangeArrowheads="1"/>
              </p:cNvSpPr>
              <p:nvPr/>
            </p:nvSpPr>
            <p:spPr bwMode="auto">
              <a:xfrm>
                <a:off x="4693" y="468"/>
                <a:ext cx="31" cy="1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99" name="Rectangle 263"/>
              <p:cNvSpPr>
                <a:spLocks noChangeArrowheads="1"/>
              </p:cNvSpPr>
              <p:nvPr/>
            </p:nvSpPr>
            <p:spPr bwMode="auto">
              <a:xfrm>
                <a:off x="5231" y="468"/>
                <a:ext cx="27" cy="1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0" name="Rectangle 264"/>
              <p:cNvSpPr>
                <a:spLocks noChangeArrowheads="1"/>
              </p:cNvSpPr>
              <p:nvPr/>
            </p:nvSpPr>
            <p:spPr bwMode="auto">
              <a:xfrm>
                <a:off x="2916" y="467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1" name="Rectangle 265"/>
              <p:cNvSpPr>
                <a:spLocks noChangeArrowheads="1"/>
              </p:cNvSpPr>
              <p:nvPr/>
            </p:nvSpPr>
            <p:spPr bwMode="auto">
              <a:xfrm>
                <a:off x="4693" y="467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2" name="Rectangle 266"/>
              <p:cNvSpPr>
                <a:spLocks noChangeArrowheads="1"/>
              </p:cNvSpPr>
              <p:nvPr/>
            </p:nvSpPr>
            <p:spPr bwMode="auto">
              <a:xfrm>
                <a:off x="4695" y="467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3" name="Rectangle 267"/>
              <p:cNvSpPr>
                <a:spLocks noChangeArrowheads="1"/>
              </p:cNvSpPr>
              <p:nvPr/>
            </p:nvSpPr>
            <p:spPr bwMode="auto">
              <a:xfrm>
                <a:off x="3089" y="627"/>
                <a:ext cx="181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 dirty="0">
                    <a:solidFill>
                      <a:srgbClr val="010000"/>
                    </a:solidFill>
                    <a:latin typeface="Arial" charset="0"/>
                  </a:rPr>
                  <a:t>1. OCSD will be a good neighbor and will be responsive to its customers.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004" name="Rectangle 268"/>
              <p:cNvSpPr>
                <a:spLocks noChangeArrowheads="1"/>
              </p:cNvSpPr>
              <p:nvPr/>
            </p:nvSpPr>
            <p:spPr bwMode="auto">
              <a:xfrm>
                <a:off x="4865" y="627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05" name="Rectangle 269"/>
              <p:cNvSpPr>
                <a:spLocks noChangeArrowheads="1"/>
              </p:cNvSpPr>
              <p:nvPr/>
            </p:nvSpPr>
            <p:spPr bwMode="auto">
              <a:xfrm>
                <a:off x="2916" y="616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6" name="Rectangle 270"/>
              <p:cNvSpPr>
                <a:spLocks noChangeArrowheads="1"/>
              </p:cNvSpPr>
              <p:nvPr/>
            </p:nvSpPr>
            <p:spPr bwMode="auto">
              <a:xfrm>
                <a:off x="4693" y="616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7" name="Rectangle 271"/>
              <p:cNvSpPr>
                <a:spLocks noChangeArrowheads="1"/>
              </p:cNvSpPr>
              <p:nvPr/>
            </p:nvSpPr>
            <p:spPr bwMode="auto">
              <a:xfrm>
                <a:off x="4695" y="616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8" name="Rectangle 272"/>
              <p:cNvSpPr>
                <a:spLocks noChangeArrowheads="1"/>
              </p:cNvSpPr>
              <p:nvPr/>
            </p:nvSpPr>
            <p:spPr bwMode="auto">
              <a:xfrm>
                <a:off x="3119" y="716"/>
                <a:ext cx="93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Off site Biosolids nuisance complaints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09" name="Rectangle 273"/>
              <p:cNvSpPr>
                <a:spLocks noChangeArrowheads="1"/>
              </p:cNvSpPr>
              <p:nvPr/>
            </p:nvSpPr>
            <p:spPr bwMode="auto">
              <a:xfrm>
                <a:off x="4026" y="71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0" name="Rectangle 274"/>
              <p:cNvSpPr>
                <a:spLocks noChangeArrowheads="1"/>
              </p:cNvSpPr>
              <p:nvPr/>
            </p:nvSpPr>
            <p:spPr bwMode="auto">
              <a:xfrm>
                <a:off x="4751" y="716"/>
                <a:ext cx="2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0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1" name="Rectangle 275"/>
              <p:cNvSpPr>
                <a:spLocks noChangeArrowheads="1"/>
              </p:cNvSpPr>
              <p:nvPr/>
            </p:nvSpPr>
            <p:spPr bwMode="auto">
              <a:xfrm>
                <a:off x="4779" y="71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2" name="Rectangle 276"/>
              <p:cNvSpPr>
                <a:spLocks noChangeArrowheads="1"/>
              </p:cNvSpPr>
              <p:nvPr/>
            </p:nvSpPr>
            <p:spPr bwMode="auto">
              <a:xfrm>
                <a:off x="2916" y="702"/>
                <a:ext cx="177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13" name="Rectangle 277"/>
              <p:cNvSpPr>
                <a:spLocks noChangeArrowheads="1"/>
              </p:cNvSpPr>
              <p:nvPr/>
            </p:nvSpPr>
            <p:spPr bwMode="auto">
              <a:xfrm>
                <a:off x="4693" y="702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14" name="Rectangle 278"/>
              <p:cNvSpPr>
                <a:spLocks noChangeArrowheads="1"/>
              </p:cNvSpPr>
              <p:nvPr/>
            </p:nvSpPr>
            <p:spPr bwMode="auto">
              <a:xfrm>
                <a:off x="4695" y="702"/>
                <a:ext cx="56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15" name="Rectangle 279"/>
              <p:cNvSpPr>
                <a:spLocks noChangeArrowheads="1"/>
              </p:cNvSpPr>
              <p:nvPr/>
            </p:nvSpPr>
            <p:spPr bwMode="auto">
              <a:xfrm>
                <a:off x="3053" y="802"/>
                <a:ext cx="5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b.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6" name="Rectangle 280"/>
              <p:cNvSpPr>
                <a:spLocks noChangeArrowheads="1"/>
              </p:cNvSpPr>
              <p:nvPr/>
            </p:nvSpPr>
            <p:spPr bwMode="auto">
              <a:xfrm>
                <a:off x="3154" y="802"/>
                <a:ext cx="58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Odor complaint response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7" name="Rectangle 281"/>
              <p:cNvSpPr>
                <a:spLocks noChangeArrowheads="1"/>
              </p:cNvSpPr>
              <p:nvPr/>
            </p:nvSpPr>
            <p:spPr bwMode="auto">
              <a:xfrm>
                <a:off x="3720" y="80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8" name="Rectangle 282"/>
              <p:cNvSpPr>
                <a:spLocks noChangeArrowheads="1"/>
              </p:cNvSpPr>
              <p:nvPr/>
            </p:nvSpPr>
            <p:spPr bwMode="auto">
              <a:xfrm>
                <a:off x="3050" y="875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19" name="Rectangle 283"/>
              <p:cNvSpPr>
                <a:spLocks noChangeArrowheads="1"/>
              </p:cNvSpPr>
              <p:nvPr/>
            </p:nvSpPr>
            <p:spPr bwMode="auto">
              <a:xfrm>
                <a:off x="3105" y="875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0" name="Rectangle 284"/>
              <p:cNvSpPr>
                <a:spLocks noChangeArrowheads="1"/>
              </p:cNvSpPr>
              <p:nvPr/>
            </p:nvSpPr>
            <p:spPr bwMode="auto">
              <a:xfrm>
                <a:off x="3218" y="875"/>
                <a:ext cx="70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Treatment Plants within 1 hour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1" name="Rectangle 285"/>
              <p:cNvSpPr>
                <a:spLocks noChangeArrowheads="1"/>
              </p:cNvSpPr>
              <p:nvPr/>
            </p:nvSpPr>
            <p:spPr bwMode="auto">
              <a:xfrm>
                <a:off x="3908" y="875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2" name="Rectangle 286"/>
              <p:cNvSpPr>
                <a:spLocks noChangeArrowheads="1"/>
              </p:cNvSpPr>
              <p:nvPr/>
            </p:nvSpPr>
            <p:spPr bwMode="auto">
              <a:xfrm>
                <a:off x="3105" y="938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3" name="Rectangle 287"/>
              <p:cNvSpPr>
                <a:spLocks noChangeArrowheads="1"/>
              </p:cNvSpPr>
              <p:nvPr/>
            </p:nvSpPr>
            <p:spPr bwMode="auto">
              <a:xfrm>
                <a:off x="3232" y="938"/>
                <a:ext cx="901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Collection System within 1 working day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4" name="Rectangle 288"/>
              <p:cNvSpPr>
                <a:spLocks noChangeArrowheads="1"/>
              </p:cNvSpPr>
              <p:nvPr/>
            </p:nvSpPr>
            <p:spPr bwMode="auto">
              <a:xfrm>
                <a:off x="4110" y="938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5" name="Rectangle 289"/>
              <p:cNvSpPr>
                <a:spLocks noChangeArrowheads="1"/>
              </p:cNvSpPr>
              <p:nvPr/>
            </p:nvSpPr>
            <p:spPr bwMode="auto">
              <a:xfrm>
                <a:off x="4748" y="80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6" name="Rectangle 290"/>
              <p:cNvSpPr>
                <a:spLocks noChangeArrowheads="1"/>
              </p:cNvSpPr>
              <p:nvPr/>
            </p:nvSpPr>
            <p:spPr bwMode="auto">
              <a:xfrm>
                <a:off x="4757" y="875"/>
                <a:ext cx="13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7" name="Rectangle 291"/>
              <p:cNvSpPr>
                <a:spLocks noChangeArrowheads="1"/>
              </p:cNvSpPr>
              <p:nvPr/>
            </p:nvSpPr>
            <p:spPr bwMode="auto">
              <a:xfrm>
                <a:off x="4887" y="875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8" name="Rectangle 292"/>
              <p:cNvSpPr>
                <a:spLocks noChangeArrowheads="1"/>
              </p:cNvSpPr>
              <p:nvPr/>
            </p:nvSpPr>
            <p:spPr bwMode="auto">
              <a:xfrm>
                <a:off x="4757" y="938"/>
                <a:ext cx="13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29" name="Rectangle 293"/>
              <p:cNvSpPr>
                <a:spLocks noChangeArrowheads="1"/>
              </p:cNvSpPr>
              <p:nvPr/>
            </p:nvSpPr>
            <p:spPr bwMode="auto">
              <a:xfrm>
                <a:off x="4887" y="938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30" name="Rectangle 294"/>
              <p:cNvSpPr>
                <a:spLocks noChangeArrowheads="1"/>
              </p:cNvSpPr>
              <p:nvPr/>
            </p:nvSpPr>
            <p:spPr bwMode="auto">
              <a:xfrm>
                <a:off x="2916" y="787"/>
                <a:ext cx="177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31" name="Rectangle 295"/>
              <p:cNvSpPr>
                <a:spLocks noChangeArrowheads="1"/>
              </p:cNvSpPr>
              <p:nvPr/>
            </p:nvSpPr>
            <p:spPr bwMode="auto">
              <a:xfrm>
                <a:off x="4693" y="787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32" name="Rectangle 296"/>
              <p:cNvSpPr>
                <a:spLocks noChangeArrowheads="1"/>
              </p:cNvSpPr>
              <p:nvPr/>
            </p:nvSpPr>
            <p:spPr bwMode="auto">
              <a:xfrm>
                <a:off x="4695" y="787"/>
                <a:ext cx="56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33" name="Rectangle 297"/>
              <p:cNvSpPr>
                <a:spLocks noChangeArrowheads="1"/>
              </p:cNvSpPr>
              <p:nvPr/>
            </p:nvSpPr>
            <p:spPr bwMode="auto">
              <a:xfrm>
                <a:off x="3140" y="1024"/>
                <a:ext cx="127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c. Restore collection service to customer within 8 hours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34" name="Rectangle 298"/>
              <p:cNvSpPr>
                <a:spLocks noChangeArrowheads="1"/>
              </p:cNvSpPr>
              <p:nvPr/>
            </p:nvSpPr>
            <p:spPr bwMode="auto">
              <a:xfrm>
                <a:off x="4381" y="102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35" name="Rectangle 299"/>
              <p:cNvSpPr>
                <a:spLocks noChangeArrowheads="1"/>
              </p:cNvSpPr>
              <p:nvPr/>
            </p:nvSpPr>
            <p:spPr bwMode="auto">
              <a:xfrm>
                <a:off x="4757" y="1024"/>
                <a:ext cx="13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36" name="Rectangle 300"/>
              <p:cNvSpPr>
                <a:spLocks noChangeArrowheads="1"/>
              </p:cNvSpPr>
              <p:nvPr/>
            </p:nvSpPr>
            <p:spPr bwMode="auto">
              <a:xfrm>
                <a:off x="4887" y="102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37" name="Rectangle 301"/>
              <p:cNvSpPr>
                <a:spLocks noChangeArrowheads="1"/>
              </p:cNvSpPr>
              <p:nvPr/>
            </p:nvSpPr>
            <p:spPr bwMode="auto">
              <a:xfrm>
                <a:off x="2916" y="1009"/>
                <a:ext cx="177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38" name="Rectangle 302"/>
              <p:cNvSpPr>
                <a:spLocks noChangeArrowheads="1"/>
              </p:cNvSpPr>
              <p:nvPr/>
            </p:nvSpPr>
            <p:spPr bwMode="auto">
              <a:xfrm>
                <a:off x="4693" y="1009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39" name="Rectangle 303"/>
              <p:cNvSpPr>
                <a:spLocks noChangeArrowheads="1"/>
              </p:cNvSpPr>
              <p:nvPr/>
            </p:nvSpPr>
            <p:spPr bwMode="auto">
              <a:xfrm>
                <a:off x="4695" y="1009"/>
                <a:ext cx="56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40" name="Rectangle 304"/>
              <p:cNvSpPr>
                <a:spLocks noChangeArrowheads="1"/>
              </p:cNvSpPr>
              <p:nvPr/>
            </p:nvSpPr>
            <p:spPr bwMode="auto">
              <a:xfrm>
                <a:off x="3165" y="1110"/>
                <a:ext cx="155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d. Respond to public complaints or inquiries regarding construction 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041" name="Rectangle 305"/>
              <p:cNvSpPr>
                <a:spLocks noChangeArrowheads="1"/>
              </p:cNvSpPr>
              <p:nvPr/>
            </p:nvSpPr>
            <p:spPr bwMode="auto">
              <a:xfrm>
                <a:off x="3130" y="1173"/>
                <a:ext cx="34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projects within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42" name="Rectangle 306"/>
              <p:cNvSpPr>
                <a:spLocks noChangeArrowheads="1"/>
              </p:cNvSpPr>
              <p:nvPr/>
            </p:nvSpPr>
            <p:spPr bwMode="auto">
              <a:xfrm>
                <a:off x="3488" y="1173"/>
                <a:ext cx="32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 working day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43" name="Rectangle 307"/>
              <p:cNvSpPr>
                <a:spLocks noChangeArrowheads="1"/>
              </p:cNvSpPr>
              <p:nvPr/>
            </p:nvSpPr>
            <p:spPr bwMode="auto">
              <a:xfrm>
                <a:off x="3802" y="1173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44" name="Rectangle 308"/>
              <p:cNvSpPr>
                <a:spLocks noChangeArrowheads="1"/>
              </p:cNvSpPr>
              <p:nvPr/>
            </p:nvSpPr>
            <p:spPr bwMode="auto">
              <a:xfrm>
                <a:off x="4757" y="1110"/>
                <a:ext cx="137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&gt;90%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45" name="Rectangle 309"/>
              <p:cNvSpPr>
                <a:spLocks noChangeArrowheads="1"/>
              </p:cNvSpPr>
              <p:nvPr/>
            </p:nvSpPr>
            <p:spPr bwMode="auto">
              <a:xfrm>
                <a:off x="4889" y="1110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46" name="Rectangle 310"/>
              <p:cNvSpPr>
                <a:spLocks noChangeArrowheads="1"/>
              </p:cNvSpPr>
              <p:nvPr/>
            </p:nvSpPr>
            <p:spPr bwMode="auto">
              <a:xfrm>
                <a:off x="2916" y="1096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47" name="Rectangle 311"/>
              <p:cNvSpPr>
                <a:spLocks noChangeArrowheads="1"/>
              </p:cNvSpPr>
              <p:nvPr/>
            </p:nvSpPr>
            <p:spPr bwMode="auto">
              <a:xfrm>
                <a:off x="4693" y="1096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48" name="Rectangle 312"/>
              <p:cNvSpPr>
                <a:spLocks noChangeArrowheads="1"/>
              </p:cNvSpPr>
              <p:nvPr/>
            </p:nvSpPr>
            <p:spPr bwMode="auto">
              <a:xfrm>
                <a:off x="4695" y="1096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49" name="Rectangle 313"/>
              <p:cNvSpPr>
                <a:spLocks noChangeArrowheads="1"/>
              </p:cNvSpPr>
              <p:nvPr/>
            </p:nvSpPr>
            <p:spPr bwMode="auto">
              <a:xfrm>
                <a:off x="3135" y="1259"/>
                <a:ext cx="119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e. Respond to collection system spills within 1 hour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0" name="Rectangle 314"/>
              <p:cNvSpPr>
                <a:spLocks noChangeArrowheads="1"/>
              </p:cNvSpPr>
              <p:nvPr/>
            </p:nvSpPr>
            <p:spPr bwMode="auto">
              <a:xfrm>
                <a:off x="4297" y="1259"/>
                <a:ext cx="1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1" name="Rectangle 315"/>
              <p:cNvSpPr>
                <a:spLocks noChangeArrowheads="1"/>
              </p:cNvSpPr>
              <p:nvPr/>
            </p:nvSpPr>
            <p:spPr bwMode="auto">
              <a:xfrm>
                <a:off x="4757" y="1259"/>
                <a:ext cx="13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2" name="Rectangle 316"/>
              <p:cNvSpPr>
                <a:spLocks noChangeArrowheads="1"/>
              </p:cNvSpPr>
              <p:nvPr/>
            </p:nvSpPr>
            <p:spPr bwMode="auto">
              <a:xfrm>
                <a:off x="4887" y="1259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3" name="Rectangle 317"/>
              <p:cNvSpPr>
                <a:spLocks noChangeArrowheads="1"/>
              </p:cNvSpPr>
              <p:nvPr/>
            </p:nvSpPr>
            <p:spPr bwMode="auto">
              <a:xfrm>
                <a:off x="2916" y="1245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54" name="Rectangle 318"/>
              <p:cNvSpPr>
                <a:spLocks noChangeArrowheads="1"/>
              </p:cNvSpPr>
              <p:nvPr/>
            </p:nvSpPr>
            <p:spPr bwMode="auto">
              <a:xfrm>
                <a:off x="4693" y="1245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55" name="Rectangle 319"/>
              <p:cNvSpPr>
                <a:spLocks noChangeArrowheads="1"/>
              </p:cNvSpPr>
              <p:nvPr/>
            </p:nvSpPr>
            <p:spPr bwMode="auto">
              <a:xfrm>
                <a:off x="4695" y="1245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56" name="Rectangle 320"/>
              <p:cNvSpPr>
                <a:spLocks noChangeArrowheads="1"/>
              </p:cNvSpPr>
              <p:nvPr/>
            </p:nvSpPr>
            <p:spPr bwMode="auto">
              <a:xfrm>
                <a:off x="3150" y="1344"/>
                <a:ext cx="13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f. New connection permits processed within one working day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7" name="Rectangle 321"/>
              <p:cNvSpPr>
                <a:spLocks noChangeArrowheads="1"/>
              </p:cNvSpPr>
              <p:nvPr/>
            </p:nvSpPr>
            <p:spPr bwMode="auto">
              <a:xfrm>
                <a:off x="4511" y="134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8" name="Rectangle 322"/>
              <p:cNvSpPr>
                <a:spLocks noChangeArrowheads="1"/>
              </p:cNvSpPr>
              <p:nvPr/>
            </p:nvSpPr>
            <p:spPr bwMode="auto">
              <a:xfrm>
                <a:off x="4757" y="1344"/>
                <a:ext cx="13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&gt;90%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59" name="Rectangle 323"/>
              <p:cNvSpPr>
                <a:spLocks noChangeArrowheads="1"/>
              </p:cNvSpPr>
              <p:nvPr/>
            </p:nvSpPr>
            <p:spPr bwMode="auto">
              <a:xfrm>
                <a:off x="4889" y="134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60" name="Rectangle 324"/>
              <p:cNvSpPr>
                <a:spLocks noChangeArrowheads="1"/>
              </p:cNvSpPr>
              <p:nvPr/>
            </p:nvSpPr>
            <p:spPr bwMode="auto">
              <a:xfrm>
                <a:off x="2916" y="1330"/>
                <a:ext cx="177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61" name="Rectangle 325"/>
              <p:cNvSpPr>
                <a:spLocks noChangeArrowheads="1"/>
              </p:cNvSpPr>
              <p:nvPr/>
            </p:nvSpPr>
            <p:spPr bwMode="auto">
              <a:xfrm>
                <a:off x="4693" y="1330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62" name="Rectangle 326"/>
              <p:cNvSpPr>
                <a:spLocks noChangeArrowheads="1"/>
              </p:cNvSpPr>
              <p:nvPr/>
            </p:nvSpPr>
            <p:spPr bwMode="auto">
              <a:xfrm>
                <a:off x="4695" y="1330"/>
                <a:ext cx="56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63" name="Rectangle 327"/>
              <p:cNvSpPr>
                <a:spLocks noChangeArrowheads="1"/>
              </p:cNvSpPr>
              <p:nvPr/>
            </p:nvSpPr>
            <p:spPr bwMode="auto">
              <a:xfrm>
                <a:off x="3112" y="1430"/>
                <a:ext cx="85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g. Dig Alert response within 48 hours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64" name="Rectangle 328"/>
              <p:cNvSpPr>
                <a:spLocks noChangeArrowheads="1"/>
              </p:cNvSpPr>
              <p:nvPr/>
            </p:nvSpPr>
            <p:spPr bwMode="auto">
              <a:xfrm>
                <a:off x="3941" y="1430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65" name="Rectangle 329"/>
              <p:cNvSpPr>
                <a:spLocks noChangeArrowheads="1"/>
              </p:cNvSpPr>
              <p:nvPr/>
            </p:nvSpPr>
            <p:spPr bwMode="auto">
              <a:xfrm>
                <a:off x="4757" y="1430"/>
                <a:ext cx="13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66" name="Rectangle 330"/>
              <p:cNvSpPr>
                <a:spLocks noChangeArrowheads="1"/>
              </p:cNvSpPr>
              <p:nvPr/>
            </p:nvSpPr>
            <p:spPr bwMode="auto">
              <a:xfrm>
                <a:off x="4887" y="1430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67" name="Rectangle 331"/>
              <p:cNvSpPr>
                <a:spLocks noChangeArrowheads="1"/>
              </p:cNvSpPr>
              <p:nvPr/>
            </p:nvSpPr>
            <p:spPr bwMode="auto">
              <a:xfrm>
                <a:off x="2916" y="1416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68" name="Rectangle 332"/>
              <p:cNvSpPr>
                <a:spLocks noChangeArrowheads="1"/>
              </p:cNvSpPr>
              <p:nvPr/>
            </p:nvSpPr>
            <p:spPr bwMode="auto">
              <a:xfrm>
                <a:off x="4693" y="1416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69" name="Rectangle 333"/>
              <p:cNvSpPr>
                <a:spLocks noChangeArrowheads="1"/>
              </p:cNvSpPr>
              <p:nvPr/>
            </p:nvSpPr>
            <p:spPr bwMode="auto">
              <a:xfrm>
                <a:off x="4695" y="1416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70" name="Rectangle 334"/>
              <p:cNvSpPr>
                <a:spLocks noChangeArrowheads="1"/>
              </p:cNvSpPr>
              <p:nvPr/>
            </p:nvSpPr>
            <p:spPr bwMode="auto">
              <a:xfrm>
                <a:off x="3065" y="1514"/>
                <a:ext cx="141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 dirty="0">
                    <a:solidFill>
                      <a:srgbClr val="010000"/>
                    </a:solidFill>
                    <a:latin typeface="Arial" charset="0"/>
                  </a:rPr>
                  <a:t>2. OCSD will provide public access to OCSD information.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071" name="Rectangle 335"/>
              <p:cNvSpPr>
                <a:spLocks noChangeArrowheads="1"/>
              </p:cNvSpPr>
              <p:nvPr/>
            </p:nvSpPr>
            <p:spPr bwMode="auto">
              <a:xfrm>
                <a:off x="4450" y="151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72" name="Rectangle 336"/>
              <p:cNvSpPr>
                <a:spLocks noChangeArrowheads="1"/>
              </p:cNvSpPr>
              <p:nvPr/>
            </p:nvSpPr>
            <p:spPr bwMode="auto">
              <a:xfrm>
                <a:off x="4750" y="151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73" name="Rectangle 337"/>
              <p:cNvSpPr>
                <a:spLocks noChangeArrowheads="1"/>
              </p:cNvSpPr>
              <p:nvPr/>
            </p:nvSpPr>
            <p:spPr bwMode="auto">
              <a:xfrm>
                <a:off x="2916" y="1502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74" name="Rectangle 338"/>
              <p:cNvSpPr>
                <a:spLocks noChangeArrowheads="1"/>
              </p:cNvSpPr>
              <p:nvPr/>
            </p:nvSpPr>
            <p:spPr bwMode="auto">
              <a:xfrm>
                <a:off x="4693" y="1502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75" name="Rectangle 339"/>
              <p:cNvSpPr>
                <a:spLocks noChangeArrowheads="1"/>
              </p:cNvSpPr>
              <p:nvPr/>
            </p:nvSpPr>
            <p:spPr bwMode="auto">
              <a:xfrm>
                <a:off x="4695" y="1502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76" name="Rectangle 340"/>
              <p:cNvSpPr>
                <a:spLocks noChangeArrowheads="1"/>
              </p:cNvSpPr>
              <p:nvPr/>
            </p:nvSpPr>
            <p:spPr bwMode="auto">
              <a:xfrm>
                <a:off x="3067" y="1603"/>
                <a:ext cx="1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Public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77" name="Rectangle 341"/>
              <p:cNvSpPr>
                <a:spLocks noChangeArrowheads="1"/>
              </p:cNvSpPr>
              <p:nvPr/>
            </p:nvSpPr>
            <p:spPr bwMode="auto">
              <a:xfrm>
                <a:off x="3285" y="1603"/>
                <a:ext cx="110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9250" indent="-3492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 smtClean="0">
                    <a:solidFill>
                      <a:srgbClr val="010000"/>
                    </a:solidFill>
                    <a:latin typeface="Arial" charset="0"/>
                  </a:rPr>
                  <a:t>Records </a:t>
                </a: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Act requests within 10 working days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078" name="Rectangle 342"/>
              <p:cNvSpPr>
                <a:spLocks noChangeArrowheads="1"/>
              </p:cNvSpPr>
              <p:nvPr/>
            </p:nvSpPr>
            <p:spPr bwMode="auto">
              <a:xfrm>
                <a:off x="4360" y="1603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79" name="Rectangle 343"/>
              <p:cNvSpPr>
                <a:spLocks noChangeArrowheads="1"/>
              </p:cNvSpPr>
              <p:nvPr/>
            </p:nvSpPr>
            <p:spPr bwMode="auto">
              <a:xfrm>
                <a:off x="4724" y="1589"/>
                <a:ext cx="507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80" name="Rectangle 344"/>
              <p:cNvSpPr>
                <a:spLocks noChangeArrowheads="1"/>
              </p:cNvSpPr>
              <p:nvPr/>
            </p:nvSpPr>
            <p:spPr bwMode="auto">
              <a:xfrm>
                <a:off x="4757" y="1603"/>
                <a:ext cx="13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81" name="Rectangle 345"/>
              <p:cNvSpPr>
                <a:spLocks noChangeArrowheads="1"/>
              </p:cNvSpPr>
              <p:nvPr/>
            </p:nvSpPr>
            <p:spPr bwMode="auto">
              <a:xfrm>
                <a:off x="4887" y="1603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82" name="Rectangle 346"/>
              <p:cNvSpPr>
                <a:spLocks noChangeArrowheads="1"/>
              </p:cNvSpPr>
              <p:nvPr/>
            </p:nvSpPr>
            <p:spPr bwMode="auto">
              <a:xfrm>
                <a:off x="4693" y="1589"/>
                <a:ext cx="31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83" name="Rectangle 347"/>
              <p:cNvSpPr>
                <a:spLocks noChangeArrowheads="1"/>
              </p:cNvSpPr>
              <p:nvPr/>
            </p:nvSpPr>
            <p:spPr bwMode="auto">
              <a:xfrm>
                <a:off x="5231" y="1589"/>
                <a:ext cx="27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84" name="Rectangle 348"/>
              <p:cNvSpPr>
                <a:spLocks noChangeArrowheads="1"/>
              </p:cNvSpPr>
              <p:nvPr/>
            </p:nvSpPr>
            <p:spPr bwMode="auto">
              <a:xfrm>
                <a:off x="2916" y="1588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85" name="Rectangle 349"/>
              <p:cNvSpPr>
                <a:spLocks noChangeArrowheads="1"/>
              </p:cNvSpPr>
              <p:nvPr/>
            </p:nvSpPr>
            <p:spPr bwMode="auto">
              <a:xfrm>
                <a:off x="4693" y="1588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86" name="Rectangle 350"/>
              <p:cNvSpPr>
                <a:spLocks noChangeArrowheads="1"/>
              </p:cNvSpPr>
              <p:nvPr/>
            </p:nvSpPr>
            <p:spPr bwMode="auto">
              <a:xfrm>
                <a:off x="4695" y="1588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87" name="Rectangle 351"/>
              <p:cNvSpPr>
                <a:spLocks noChangeArrowheads="1"/>
              </p:cNvSpPr>
              <p:nvPr/>
            </p:nvSpPr>
            <p:spPr bwMode="auto">
              <a:xfrm>
                <a:off x="3083" y="1688"/>
                <a:ext cx="1502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9250" indent="-3492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b. Post Board/Committee Agenda Packages 72 hours prior to 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088" name="Rectangle 352"/>
              <p:cNvSpPr>
                <a:spLocks noChangeArrowheads="1"/>
              </p:cNvSpPr>
              <p:nvPr/>
            </p:nvSpPr>
            <p:spPr bwMode="auto">
              <a:xfrm>
                <a:off x="3118" y="1749"/>
                <a:ext cx="187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meeting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89" name="Rectangle 353"/>
              <p:cNvSpPr>
                <a:spLocks noChangeArrowheads="1"/>
              </p:cNvSpPr>
              <p:nvPr/>
            </p:nvSpPr>
            <p:spPr bwMode="auto">
              <a:xfrm>
                <a:off x="3299" y="1749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90" name="Rectangle 354"/>
              <p:cNvSpPr>
                <a:spLocks noChangeArrowheads="1"/>
              </p:cNvSpPr>
              <p:nvPr/>
            </p:nvSpPr>
            <p:spPr bwMode="auto">
              <a:xfrm>
                <a:off x="4724" y="1675"/>
                <a:ext cx="507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91" name="Rectangle 355"/>
              <p:cNvSpPr>
                <a:spLocks noChangeArrowheads="1"/>
              </p:cNvSpPr>
              <p:nvPr/>
            </p:nvSpPr>
            <p:spPr bwMode="auto">
              <a:xfrm>
                <a:off x="4757" y="1688"/>
                <a:ext cx="13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92" name="Rectangle 356"/>
              <p:cNvSpPr>
                <a:spLocks noChangeArrowheads="1"/>
              </p:cNvSpPr>
              <p:nvPr/>
            </p:nvSpPr>
            <p:spPr bwMode="auto">
              <a:xfrm>
                <a:off x="4887" y="168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093" name="Rectangle 357"/>
              <p:cNvSpPr>
                <a:spLocks noChangeArrowheads="1"/>
              </p:cNvSpPr>
              <p:nvPr/>
            </p:nvSpPr>
            <p:spPr bwMode="auto">
              <a:xfrm>
                <a:off x="4693" y="1675"/>
                <a:ext cx="31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94" name="Rectangle 358"/>
              <p:cNvSpPr>
                <a:spLocks noChangeArrowheads="1"/>
              </p:cNvSpPr>
              <p:nvPr/>
            </p:nvSpPr>
            <p:spPr bwMode="auto">
              <a:xfrm>
                <a:off x="5231" y="1675"/>
                <a:ext cx="27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95" name="Rectangle 359"/>
              <p:cNvSpPr>
                <a:spLocks noChangeArrowheads="1"/>
              </p:cNvSpPr>
              <p:nvPr/>
            </p:nvSpPr>
            <p:spPr bwMode="auto">
              <a:xfrm>
                <a:off x="4693" y="1759"/>
                <a:ext cx="565" cy="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97" name="Rectangle 361"/>
              <p:cNvSpPr>
                <a:spLocks noChangeArrowheads="1"/>
              </p:cNvSpPr>
              <p:nvPr/>
            </p:nvSpPr>
            <p:spPr bwMode="auto">
              <a:xfrm>
                <a:off x="4693" y="1674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99" name="Rectangle 363"/>
              <p:cNvSpPr>
                <a:spLocks noChangeArrowheads="1"/>
              </p:cNvSpPr>
              <p:nvPr/>
            </p:nvSpPr>
            <p:spPr bwMode="auto">
              <a:xfrm>
                <a:off x="3082" y="1836"/>
                <a:ext cx="151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9250" indent="-3492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c. Post studies and reports on OCSD website within 1 week of 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100" name="Rectangle 364"/>
              <p:cNvSpPr>
                <a:spLocks noChangeArrowheads="1"/>
              </p:cNvSpPr>
              <p:nvPr/>
            </p:nvSpPr>
            <p:spPr bwMode="auto">
              <a:xfrm>
                <a:off x="3126" y="1899"/>
                <a:ext cx="26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receive/file.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01" name="Rectangle 365"/>
              <p:cNvSpPr>
                <a:spLocks noChangeArrowheads="1"/>
              </p:cNvSpPr>
              <p:nvPr/>
            </p:nvSpPr>
            <p:spPr bwMode="auto">
              <a:xfrm>
                <a:off x="3381" y="1899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02" name="Rectangle 366"/>
              <p:cNvSpPr>
                <a:spLocks noChangeArrowheads="1"/>
              </p:cNvSpPr>
              <p:nvPr/>
            </p:nvSpPr>
            <p:spPr bwMode="auto">
              <a:xfrm>
                <a:off x="4724" y="1824"/>
                <a:ext cx="507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03" name="Rectangle 367"/>
              <p:cNvSpPr>
                <a:spLocks noChangeArrowheads="1"/>
              </p:cNvSpPr>
              <p:nvPr/>
            </p:nvSpPr>
            <p:spPr bwMode="auto">
              <a:xfrm>
                <a:off x="4757" y="1836"/>
                <a:ext cx="13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100%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04" name="Rectangle 368"/>
              <p:cNvSpPr>
                <a:spLocks noChangeArrowheads="1"/>
              </p:cNvSpPr>
              <p:nvPr/>
            </p:nvSpPr>
            <p:spPr bwMode="auto">
              <a:xfrm>
                <a:off x="4887" y="1836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05" name="Rectangle 369"/>
              <p:cNvSpPr>
                <a:spLocks noChangeArrowheads="1"/>
              </p:cNvSpPr>
              <p:nvPr/>
            </p:nvSpPr>
            <p:spPr bwMode="auto">
              <a:xfrm>
                <a:off x="4693" y="1824"/>
                <a:ext cx="31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06" name="Rectangle 370"/>
              <p:cNvSpPr>
                <a:spLocks noChangeArrowheads="1"/>
              </p:cNvSpPr>
              <p:nvPr/>
            </p:nvSpPr>
            <p:spPr bwMode="auto">
              <a:xfrm>
                <a:off x="5231" y="1824"/>
                <a:ext cx="27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07" name="Rectangle 371"/>
              <p:cNvSpPr>
                <a:spLocks noChangeArrowheads="1"/>
              </p:cNvSpPr>
              <p:nvPr/>
            </p:nvSpPr>
            <p:spPr bwMode="auto">
              <a:xfrm>
                <a:off x="4693" y="1908"/>
                <a:ext cx="565" cy="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09" name="Rectangle 373"/>
              <p:cNvSpPr>
                <a:spLocks noChangeArrowheads="1"/>
              </p:cNvSpPr>
              <p:nvPr/>
            </p:nvSpPr>
            <p:spPr bwMode="auto">
              <a:xfrm>
                <a:off x="4693" y="1822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11" name="Rectangle 375"/>
              <p:cNvSpPr>
                <a:spLocks noChangeArrowheads="1"/>
              </p:cNvSpPr>
              <p:nvPr/>
            </p:nvSpPr>
            <p:spPr bwMode="auto">
              <a:xfrm>
                <a:off x="3031" y="1984"/>
                <a:ext cx="890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3. OCSD will take care of its people.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12" name="Rectangle 376"/>
              <p:cNvSpPr>
                <a:spLocks noChangeArrowheads="1"/>
              </p:cNvSpPr>
              <p:nvPr/>
            </p:nvSpPr>
            <p:spPr bwMode="auto">
              <a:xfrm>
                <a:off x="3897" y="1984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13" name="Rectangle 377"/>
              <p:cNvSpPr>
                <a:spLocks noChangeArrowheads="1"/>
              </p:cNvSpPr>
              <p:nvPr/>
            </p:nvSpPr>
            <p:spPr bwMode="auto">
              <a:xfrm>
                <a:off x="2916" y="1971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14" name="Rectangle 378"/>
              <p:cNvSpPr>
                <a:spLocks noChangeArrowheads="1"/>
              </p:cNvSpPr>
              <p:nvPr/>
            </p:nvSpPr>
            <p:spPr bwMode="auto">
              <a:xfrm>
                <a:off x="4693" y="197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15" name="Rectangle 379"/>
              <p:cNvSpPr>
                <a:spLocks noChangeArrowheads="1"/>
              </p:cNvSpPr>
              <p:nvPr/>
            </p:nvSpPr>
            <p:spPr bwMode="auto">
              <a:xfrm>
                <a:off x="4695" y="1971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16" name="Rectangle 380"/>
              <p:cNvSpPr>
                <a:spLocks noChangeArrowheads="1"/>
              </p:cNvSpPr>
              <p:nvPr/>
            </p:nvSpPr>
            <p:spPr bwMode="auto">
              <a:xfrm>
                <a:off x="3071" y="2070"/>
                <a:ext cx="291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Training h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17" name="Rectangle 381"/>
              <p:cNvSpPr>
                <a:spLocks noChangeArrowheads="1"/>
              </p:cNvSpPr>
              <p:nvPr/>
            </p:nvSpPr>
            <p:spPr bwMode="auto">
              <a:xfrm>
                <a:off x="3384" y="2070"/>
                <a:ext cx="43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ours per employee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118" name="Rectangle 382"/>
              <p:cNvSpPr>
                <a:spLocks noChangeArrowheads="1"/>
              </p:cNvSpPr>
              <p:nvPr/>
            </p:nvSpPr>
            <p:spPr bwMode="auto">
              <a:xfrm>
                <a:off x="3805" y="2070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19" name="Rectangle 383"/>
              <p:cNvSpPr>
                <a:spLocks noChangeArrowheads="1"/>
              </p:cNvSpPr>
              <p:nvPr/>
            </p:nvSpPr>
            <p:spPr bwMode="auto">
              <a:xfrm>
                <a:off x="4724" y="2058"/>
                <a:ext cx="507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0" name="Rectangle 384"/>
              <p:cNvSpPr>
                <a:spLocks noChangeArrowheads="1"/>
              </p:cNvSpPr>
              <p:nvPr/>
            </p:nvSpPr>
            <p:spPr bwMode="auto">
              <a:xfrm>
                <a:off x="4753" y="2070"/>
                <a:ext cx="58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45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21" name="Rectangle 385"/>
              <p:cNvSpPr>
                <a:spLocks noChangeArrowheads="1"/>
              </p:cNvSpPr>
              <p:nvPr/>
            </p:nvSpPr>
            <p:spPr bwMode="auto">
              <a:xfrm>
                <a:off x="4808" y="2070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22" name="Rectangle 386"/>
              <p:cNvSpPr>
                <a:spLocks noChangeArrowheads="1"/>
              </p:cNvSpPr>
              <p:nvPr/>
            </p:nvSpPr>
            <p:spPr bwMode="auto">
              <a:xfrm>
                <a:off x="4693" y="2058"/>
                <a:ext cx="31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3" name="Rectangle 387"/>
              <p:cNvSpPr>
                <a:spLocks noChangeArrowheads="1"/>
              </p:cNvSpPr>
              <p:nvPr/>
            </p:nvSpPr>
            <p:spPr bwMode="auto">
              <a:xfrm>
                <a:off x="5231" y="2058"/>
                <a:ext cx="27" cy="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4" name="Rectangle 388"/>
              <p:cNvSpPr>
                <a:spLocks noChangeArrowheads="1"/>
              </p:cNvSpPr>
              <p:nvPr/>
            </p:nvSpPr>
            <p:spPr bwMode="auto">
              <a:xfrm>
                <a:off x="4693" y="2142"/>
                <a:ext cx="565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5" name="Rectangle 389"/>
              <p:cNvSpPr>
                <a:spLocks noChangeArrowheads="1"/>
              </p:cNvSpPr>
              <p:nvPr/>
            </p:nvSpPr>
            <p:spPr bwMode="auto">
              <a:xfrm>
                <a:off x="2916" y="2057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6" name="Rectangle 390"/>
              <p:cNvSpPr>
                <a:spLocks noChangeArrowheads="1"/>
              </p:cNvSpPr>
              <p:nvPr/>
            </p:nvSpPr>
            <p:spPr bwMode="auto">
              <a:xfrm>
                <a:off x="4693" y="2057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7" name="Rectangle 391"/>
              <p:cNvSpPr>
                <a:spLocks noChangeArrowheads="1"/>
              </p:cNvSpPr>
              <p:nvPr/>
            </p:nvSpPr>
            <p:spPr bwMode="auto">
              <a:xfrm>
                <a:off x="4695" y="2057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28" name="Rectangle 392"/>
              <p:cNvSpPr>
                <a:spLocks noChangeArrowheads="1"/>
              </p:cNvSpPr>
              <p:nvPr/>
            </p:nvSpPr>
            <p:spPr bwMode="auto">
              <a:xfrm>
                <a:off x="3083" y="2157"/>
                <a:ext cx="77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9250" indent="-3492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b. Employee Injury Incident Rate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129" name="Rectangle 393"/>
              <p:cNvSpPr>
                <a:spLocks noChangeArrowheads="1"/>
              </p:cNvSpPr>
              <p:nvPr/>
            </p:nvSpPr>
            <p:spPr bwMode="auto">
              <a:xfrm>
                <a:off x="3839" y="2157"/>
                <a:ext cx="1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30" name="Rectangle 394"/>
              <p:cNvSpPr>
                <a:spLocks noChangeArrowheads="1"/>
              </p:cNvSpPr>
              <p:nvPr/>
            </p:nvSpPr>
            <p:spPr bwMode="auto">
              <a:xfrm>
                <a:off x="4724" y="2145"/>
                <a:ext cx="507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31" name="Rectangle 395"/>
              <p:cNvSpPr>
                <a:spLocks noChangeArrowheads="1"/>
              </p:cNvSpPr>
              <p:nvPr/>
            </p:nvSpPr>
            <p:spPr bwMode="auto">
              <a:xfrm>
                <a:off x="4703" y="2157"/>
                <a:ext cx="18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9250" indent="-349250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dirty="0">
                    <a:solidFill>
                      <a:srgbClr val="010000"/>
                    </a:solidFill>
                    <a:latin typeface="Arial" charset="0"/>
                  </a:rPr>
                  <a:t>&lt;3.75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132" name="Rectangle 396"/>
              <p:cNvSpPr>
                <a:spLocks noChangeArrowheads="1"/>
              </p:cNvSpPr>
              <p:nvPr/>
            </p:nvSpPr>
            <p:spPr bwMode="auto">
              <a:xfrm>
                <a:off x="4885" y="2157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34" name="Rectangle 398"/>
              <p:cNvSpPr>
                <a:spLocks noChangeArrowheads="1"/>
              </p:cNvSpPr>
              <p:nvPr/>
            </p:nvSpPr>
            <p:spPr bwMode="auto">
              <a:xfrm>
                <a:off x="5231" y="2145"/>
                <a:ext cx="27" cy="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41" name="Rectangle 405"/>
              <p:cNvSpPr>
                <a:spLocks noChangeArrowheads="1"/>
              </p:cNvSpPr>
              <p:nvPr/>
            </p:nvSpPr>
            <p:spPr bwMode="auto">
              <a:xfrm>
                <a:off x="2941" y="2231"/>
                <a:ext cx="1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999999"/>
                    </a:solidFill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42" name="Rectangle 406"/>
              <p:cNvSpPr>
                <a:spLocks noChangeArrowheads="1"/>
              </p:cNvSpPr>
              <p:nvPr/>
            </p:nvSpPr>
            <p:spPr bwMode="auto">
              <a:xfrm>
                <a:off x="2995" y="2322"/>
                <a:ext cx="28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00000"/>
                    </a:solidFill>
                    <a:latin typeface="Arial" charset="0"/>
                  </a:rPr>
                  <a:t>ECONOMIC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43" name="Rectangle 407"/>
              <p:cNvSpPr>
                <a:spLocks noChangeArrowheads="1"/>
              </p:cNvSpPr>
              <p:nvPr/>
            </p:nvSpPr>
            <p:spPr bwMode="auto">
              <a:xfrm>
                <a:off x="3274" y="232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44" name="Rectangle 408"/>
              <p:cNvSpPr>
                <a:spLocks noChangeArrowheads="1"/>
              </p:cNvSpPr>
              <p:nvPr/>
            </p:nvSpPr>
            <p:spPr bwMode="auto">
              <a:xfrm>
                <a:off x="2916" y="2293"/>
                <a:ext cx="234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45" name="Rectangle 409"/>
              <p:cNvSpPr>
                <a:spLocks noChangeArrowheads="1"/>
              </p:cNvSpPr>
              <p:nvPr/>
            </p:nvSpPr>
            <p:spPr bwMode="auto">
              <a:xfrm>
                <a:off x="2948" y="2460"/>
                <a:ext cx="1718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46" name="Rectangle 410"/>
              <p:cNvSpPr>
                <a:spLocks noChangeArrowheads="1"/>
              </p:cNvSpPr>
              <p:nvPr/>
            </p:nvSpPr>
            <p:spPr bwMode="auto">
              <a:xfrm>
                <a:off x="3022" y="2472"/>
                <a:ext cx="694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Key Performance Indicators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47" name="Rectangle 411"/>
              <p:cNvSpPr>
                <a:spLocks noChangeArrowheads="1"/>
              </p:cNvSpPr>
              <p:nvPr/>
            </p:nvSpPr>
            <p:spPr bwMode="auto">
              <a:xfrm>
                <a:off x="3698" y="2472"/>
                <a:ext cx="1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48" name="Rectangle 412"/>
              <p:cNvSpPr>
                <a:spLocks noChangeArrowheads="1"/>
              </p:cNvSpPr>
              <p:nvPr/>
            </p:nvSpPr>
            <p:spPr bwMode="auto">
              <a:xfrm>
                <a:off x="2916" y="2398"/>
                <a:ext cx="1777" cy="6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49" name="Rectangle 413"/>
              <p:cNvSpPr>
                <a:spLocks noChangeArrowheads="1"/>
              </p:cNvSpPr>
              <p:nvPr/>
            </p:nvSpPr>
            <p:spPr bwMode="auto">
              <a:xfrm>
                <a:off x="2916" y="2460"/>
                <a:ext cx="32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0" name="Rectangle 414"/>
              <p:cNvSpPr>
                <a:spLocks noChangeArrowheads="1"/>
              </p:cNvSpPr>
              <p:nvPr/>
            </p:nvSpPr>
            <p:spPr bwMode="auto">
              <a:xfrm>
                <a:off x="4666" y="2460"/>
                <a:ext cx="27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1" name="Rectangle 415"/>
              <p:cNvSpPr>
                <a:spLocks noChangeArrowheads="1"/>
              </p:cNvSpPr>
              <p:nvPr/>
            </p:nvSpPr>
            <p:spPr bwMode="auto">
              <a:xfrm>
                <a:off x="4724" y="2398"/>
                <a:ext cx="507" cy="7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2" name="Rectangle 416"/>
              <p:cNvSpPr>
                <a:spLocks noChangeArrowheads="1"/>
              </p:cNvSpPr>
              <p:nvPr/>
            </p:nvSpPr>
            <p:spPr bwMode="auto">
              <a:xfrm>
                <a:off x="4781" y="2408"/>
                <a:ext cx="453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2005 Target Level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53" name="Rectangle 417"/>
              <p:cNvSpPr>
                <a:spLocks noChangeArrowheads="1"/>
              </p:cNvSpPr>
              <p:nvPr/>
            </p:nvSpPr>
            <p:spPr bwMode="auto">
              <a:xfrm>
                <a:off x="4724" y="2471"/>
                <a:ext cx="507" cy="7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4" name="Rectangle 418"/>
              <p:cNvSpPr>
                <a:spLocks noChangeArrowheads="1"/>
              </p:cNvSpPr>
              <p:nvPr/>
            </p:nvSpPr>
            <p:spPr bwMode="auto">
              <a:xfrm>
                <a:off x="4767" y="2472"/>
                <a:ext cx="250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 dirty="0">
                    <a:solidFill>
                      <a:srgbClr val="FFFFFF"/>
                    </a:solidFill>
                    <a:latin typeface="Arial" charset="0"/>
                  </a:rPr>
                  <a:t>of Service</a:t>
                </a:r>
                <a:endParaRPr lang="en-US" sz="1200" b="1" dirty="0">
                  <a:latin typeface="Lucida Sans" pitchFamily="34" charset="0"/>
                </a:endParaRPr>
              </a:p>
            </p:txBody>
          </p:sp>
          <p:sp>
            <p:nvSpPr>
              <p:cNvPr id="117155" name="Rectangle 419"/>
              <p:cNvSpPr>
                <a:spLocks noChangeArrowheads="1"/>
              </p:cNvSpPr>
              <p:nvPr/>
            </p:nvSpPr>
            <p:spPr bwMode="auto">
              <a:xfrm>
                <a:off x="5010" y="2472"/>
                <a:ext cx="1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FFFFFF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56" name="Rectangle 420"/>
              <p:cNvSpPr>
                <a:spLocks noChangeArrowheads="1"/>
              </p:cNvSpPr>
              <p:nvPr/>
            </p:nvSpPr>
            <p:spPr bwMode="auto">
              <a:xfrm>
                <a:off x="4693" y="2398"/>
                <a:ext cx="31" cy="1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7" name="Rectangle 421"/>
              <p:cNvSpPr>
                <a:spLocks noChangeArrowheads="1"/>
              </p:cNvSpPr>
              <p:nvPr/>
            </p:nvSpPr>
            <p:spPr bwMode="auto">
              <a:xfrm>
                <a:off x="5231" y="2398"/>
                <a:ext cx="27" cy="1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8" name="Rectangle 422"/>
              <p:cNvSpPr>
                <a:spLocks noChangeArrowheads="1"/>
              </p:cNvSpPr>
              <p:nvPr/>
            </p:nvSpPr>
            <p:spPr bwMode="auto">
              <a:xfrm>
                <a:off x="2916" y="2396"/>
                <a:ext cx="1777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59" name="Rectangle 423"/>
              <p:cNvSpPr>
                <a:spLocks noChangeArrowheads="1"/>
              </p:cNvSpPr>
              <p:nvPr/>
            </p:nvSpPr>
            <p:spPr bwMode="auto">
              <a:xfrm>
                <a:off x="4693" y="2396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60" name="Rectangle 424"/>
              <p:cNvSpPr>
                <a:spLocks noChangeArrowheads="1"/>
              </p:cNvSpPr>
              <p:nvPr/>
            </p:nvSpPr>
            <p:spPr bwMode="auto">
              <a:xfrm>
                <a:off x="4695" y="2396"/>
                <a:ext cx="56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61" name="Rectangle 425"/>
              <p:cNvSpPr>
                <a:spLocks noChangeArrowheads="1"/>
              </p:cNvSpPr>
              <p:nvPr/>
            </p:nvSpPr>
            <p:spPr bwMode="auto">
              <a:xfrm>
                <a:off x="3060" y="2558"/>
                <a:ext cx="1284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1. OCSD will exercise sound financial management.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62" name="Rectangle 426"/>
              <p:cNvSpPr>
                <a:spLocks noChangeArrowheads="1"/>
              </p:cNvSpPr>
              <p:nvPr/>
            </p:nvSpPr>
            <p:spPr bwMode="auto">
              <a:xfrm>
                <a:off x="4311" y="2558"/>
                <a:ext cx="15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63" name="Rectangle 427"/>
              <p:cNvSpPr>
                <a:spLocks noChangeArrowheads="1"/>
              </p:cNvSpPr>
              <p:nvPr/>
            </p:nvSpPr>
            <p:spPr bwMode="auto">
              <a:xfrm>
                <a:off x="4750" y="2558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 b="1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64" name="Rectangle 428"/>
              <p:cNvSpPr>
                <a:spLocks noChangeArrowheads="1"/>
              </p:cNvSpPr>
              <p:nvPr/>
            </p:nvSpPr>
            <p:spPr bwMode="auto">
              <a:xfrm>
                <a:off x="2916" y="2545"/>
                <a:ext cx="1777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65" name="Rectangle 429"/>
              <p:cNvSpPr>
                <a:spLocks noChangeArrowheads="1"/>
              </p:cNvSpPr>
              <p:nvPr/>
            </p:nvSpPr>
            <p:spPr bwMode="auto">
              <a:xfrm>
                <a:off x="4693" y="2545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66" name="Rectangle 430"/>
              <p:cNvSpPr>
                <a:spLocks noChangeArrowheads="1"/>
              </p:cNvSpPr>
              <p:nvPr/>
            </p:nvSpPr>
            <p:spPr bwMode="auto">
              <a:xfrm>
                <a:off x="4695" y="2545"/>
                <a:ext cx="563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67" name="Rectangle 431"/>
              <p:cNvSpPr>
                <a:spLocks noChangeArrowheads="1"/>
              </p:cNvSpPr>
              <p:nvPr/>
            </p:nvSpPr>
            <p:spPr bwMode="auto">
              <a:xfrm>
                <a:off x="3080" y="2644"/>
                <a:ext cx="406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a. New borrowing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68" name="Rectangle 432"/>
              <p:cNvSpPr>
                <a:spLocks noChangeArrowheads="1"/>
              </p:cNvSpPr>
              <p:nvPr/>
            </p:nvSpPr>
            <p:spPr bwMode="auto">
              <a:xfrm>
                <a:off x="3475" y="2644"/>
                <a:ext cx="15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69" name="Rectangle 433"/>
              <p:cNvSpPr>
                <a:spLocks noChangeArrowheads="1"/>
              </p:cNvSpPr>
              <p:nvPr/>
            </p:nvSpPr>
            <p:spPr bwMode="auto">
              <a:xfrm>
                <a:off x="4724" y="2632"/>
                <a:ext cx="507" cy="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70" name="Rectangle 434"/>
              <p:cNvSpPr>
                <a:spLocks noChangeArrowheads="1"/>
              </p:cNvSpPr>
              <p:nvPr/>
            </p:nvSpPr>
            <p:spPr bwMode="auto">
              <a:xfrm>
                <a:off x="4770" y="2644"/>
                <a:ext cx="348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Not more than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71" name="Rectangle 435"/>
              <p:cNvSpPr>
                <a:spLocks noChangeArrowheads="1"/>
              </p:cNvSpPr>
              <p:nvPr/>
            </p:nvSpPr>
            <p:spPr bwMode="auto">
              <a:xfrm>
                <a:off x="4724" y="2706"/>
                <a:ext cx="507" cy="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72" name="Rectangle 436"/>
              <p:cNvSpPr>
                <a:spLocks noChangeArrowheads="1"/>
              </p:cNvSpPr>
              <p:nvPr/>
            </p:nvSpPr>
            <p:spPr bwMode="auto">
              <a:xfrm>
                <a:off x="4776" y="2707"/>
                <a:ext cx="347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annual Capital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73" name="Rectangle 437"/>
              <p:cNvSpPr>
                <a:spLocks noChangeArrowheads="1"/>
              </p:cNvSpPr>
              <p:nvPr/>
            </p:nvSpPr>
            <p:spPr bwMode="auto">
              <a:xfrm>
                <a:off x="4724" y="2769"/>
                <a:ext cx="507" cy="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74" name="Rectangle 438"/>
              <p:cNvSpPr>
                <a:spLocks noChangeArrowheads="1"/>
              </p:cNvSpPr>
              <p:nvPr/>
            </p:nvSpPr>
            <p:spPr bwMode="auto">
              <a:xfrm>
                <a:off x="4769" y="2770"/>
                <a:ext cx="321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Improvement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75" name="Rectangle 439"/>
              <p:cNvSpPr>
                <a:spLocks noChangeArrowheads="1"/>
              </p:cNvSpPr>
              <p:nvPr/>
            </p:nvSpPr>
            <p:spPr bwMode="auto">
              <a:xfrm>
                <a:off x="4724" y="2831"/>
                <a:ext cx="507" cy="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76" name="Rectangle 440"/>
              <p:cNvSpPr>
                <a:spLocks noChangeArrowheads="1"/>
              </p:cNvSpPr>
              <p:nvPr/>
            </p:nvSpPr>
            <p:spPr bwMode="auto">
              <a:xfrm>
                <a:off x="4762" y="2833"/>
                <a:ext cx="217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Program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77" name="Rectangle 441"/>
              <p:cNvSpPr>
                <a:spLocks noChangeArrowheads="1"/>
              </p:cNvSpPr>
              <p:nvPr/>
            </p:nvSpPr>
            <p:spPr bwMode="auto">
              <a:xfrm>
                <a:off x="4724" y="2894"/>
                <a:ext cx="507" cy="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78" name="Rectangle 442"/>
              <p:cNvSpPr>
                <a:spLocks noChangeArrowheads="1"/>
              </p:cNvSpPr>
              <p:nvPr/>
            </p:nvSpPr>
            <p:spPr bwMode="auto">
              <a:xfrm>
                <a:off x="4764" y="2896"/>
                <a:ext cx="20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requirem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79" name="Rectangle 443"/>
              <p:cNvSpPr>
                <a:spLocks noChangeArrowheads="1"/>
              </p:cNvSpPr>
              <p:nvPr/>
            </p:nvSpPr>
            <p:spPr bwMode="auto">
              <a:xfrm>
                <a:off x="4970" y="2896"/>
                <a:ext cx="99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ents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80" name="Rectangle 444"/>
              <p:cNvSpPr>
                <a:spLocks noChangeArrowheads="1"/>
              </p:cNvSpPr>
              <p:nvPr/>
            </p:nvSpPr>
            <p:spPr bwMode="auto">
              <a:xfrm>
                <a:off x="5067" y="2896"/>
                <a:ext cx="16" cy="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349250" indent="-349250" algn="r">
                  <a:spcBef>
                    <a:spcPct val="20000"/>
                  </a:spcBef>
                  <a:buClr>
                    <a:schemeClr val="accent2"/>
                  </a:buClr>
                  <a:buSzPct val="60000"/>
                </a:pPr>
                <a:r>
                  <a:rPr lang="en-US" sz="700">
                    <a:solidFill>
                      <a:srgbClr val="010000"/>
                    </a:solidFill>
                    <a:latin typeface="Arial" charset="0"/>
                  </a:rPr>
                  <a:t> 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17181" name="Rectangle 445"/>
              <p:cNvSpPr>
                <a:spLocks noChangeArrowheads="1"/>
              </p:cNvSpPr>
              <p:nvPr/>
            </p:nvSpPr>
            <p:spPr bwMode="auto">
              <a:xfrm>
                <a:off x="4693" y="2632"/>
                <a:ext cx="31" cy="3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82" name="Rectangle 446"/>
              <p:cNvSpPr>
                <a:spLocks noChangeArrowheads="1"/>
              </p:cNvSpPr>
              <p:nvPr/>
            </p:nvSpPr>
            <p:spPr bwMode="auto">
              <a:xfrm>
                <a:off x="5231" y="2632"/>
                <a:ext cx="27" cy="3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183" name="Rectangle 447"/>
            <p:cNvSpPr>
              <a:spLocks noChangeArrowheads="1"/>
            </p:cNvSpPr>
            <p:nvPr/>
          </p:nvSpPr>
          <p:spPr bwMode="auto">
            <a:xfrm>
              <a:off x="2916" y="2631"/>
              <a:ext cx="177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4" name="Rectangle 448"/>
            <p:cNvSpPr>
              <a:spLocks noChangeArrowheads="1"/>
            </p:cNvSpPr>
            <p:nvPr/>
          </p:nvSpPr>
          <p:spPr bwMode="auto">
            <a:xfrm>
              <a:off x="4693" y="2631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5" name="Rectangle 449"/>
            <p:cNvSpPr>
              <a:spLocks noChangeArrowheads="1"/>
            </p:cNvSpPr>
            <p:nvPr/>
          </p:nvSpPr>
          <p:spPr bwMode="auto">
            <a:xfrm>
              <a:off x="4695" y="2631"/>
              <a:ext cx="56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6" name="Rectangle 450"/>
            <p:cNvSpPr>
              <a:spLocks noChangeArrowheads="1"/>
            </p:cNvSpPr>
            <p:nvPr/>
          </p:nvSpPr>
          <p:spPr bwMode="auto">
            <a:xfrm>
              <a:off x="3086" y="2982"/>
              <a:ext cx="51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b. COP coverage ratio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187" name="Rectangle 451"/>
            <p:cNvSpPr>
              <a:spLocks noChangeArrowheads="1"/>
            </p:cNvSpPr>
            <p:nvPr/>
          </p:nvSpPr>
          <p:spPr bwMode="auto">
            <a:xfrm>
              <a:off x="3590" y="2982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188" name="Rectangle 452"/>
            <p:cNvSpPr>
              <a:spLocks noChangeArrowheads="1"/>
            </p:cNvSpPr>
            <p:nvPr/>
          </p:nvSpPr>
          <p:spPr bwMode="auto">
            <a:xfrm>
              <a:off x="4724" y="2969"/>
              <a:ext cx="507" cy="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9" name="Rectangle 453"/>
            <p:cNvSpPr>
              <a:spLocks noChangeArrowheads="1"/>
            </p:cNvSpPr>
            <p:nvPr/>
          </p:nvSpPr>
          <p:spPr bwMode="auto">
            <a:xfrm>
              <a:off x="4779" y="2982"/>
              <a:ext cx="43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Between 1.25 and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190" name="Rectangle 454"/>
            <p:cNvSpPr>
              <a:spLocks noChangeArrowheads="1"/>
            </p:cNvSpPr>
            <p:nvPr/>
          </p:nvSpPr>
          <p:spPr bwMode="auto">
            <a:xfrm>
              <a:off x="4724" y="3042"/>
              <a:ext cx="507" cy="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1" name="Rectangle 455"/>
            <p:cNvSpPr>
              <a:spLocks noChangeArrowheads="1"/>
            </p:cNvSpPr>
            <p:nvPr/>
          </p:nvSpPr>
          <p:spPr bwMode="auto">
            <a:xfrm>
              <a:off x="4753" y="3045"/>
              <a:ext cx="73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2.0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192" name="Rectangle 456"/>
            <p:cNvSpPr>
              <a:spLocks noChangeArrowheads="1"/>
            </p:cNvSpPr>
            <p:nvPr/>
          </p:nvSpPr>
          <p:spPr bwMode="auto">
            <a:xfrm>
              <a:off x="4824" y="3045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193" name="Rectangle 457"/>
            <p:cNvSpPr>
              <a:spLocks noChangeArrowheads="1"/>
            </p:cNvSpPr>
            <p:nvPr/>
          </p:nvSpPr>
          <p:spPr bwMode="auto">
            <a:xfrm>
              <a:off x="4693" y="2969"/>
              <a:ext cx="31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4" name="Rectangle 458"/>
            <p:cNvSpPr>
              <a:spLocks noChangeArrowheads="1"/>
            </p:cNvSpPr>
            <p:nvPr/>
          </p:nvSpPr>
          <p:spPr bwMode="auto">
            <a:xfrm>
              <a:off x="5231" y="2969"/>
              <a:ext cx="27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5" name="Rectangle 459"/>
            <p:cNvSpPr>
              <a:spLocks noChangeArrowheads="1"/>
            </p:cNvSpPr>
            <p:nvPr/>
          </p:nvSpPr>
          <p:spPr bwMode="auto">
            <a:xfrm>
              <a:off x="2916" y="2968"/>
              <a:ext cx="177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6" name="Rectangle 460"/>
            <p:cNvSpPr>
              <a:spLocks noChangeArrowheads="1"/>
            </p:cNvSpPr>
            <p:nvPr/>
          </p:nvSpPr>
          <p:spPr bwMode="auto">
            <a:xfrm>
              <a:off x="4693" y="2968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7" name="Rectangle 461"/>
            <p:cNvSpPr>
              <a:spLocks noChangeArrowheads="1"/>
            </p:cNvSpPr>
            <p:nvPr/>
          </p:nvSpPr>
          <p:spPr bwMode="auto">
            <a:xfrm>
              <a:off x="4695" y="2968"/>
              <a:ext cx="56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8" name="Rectangle 462"/>
            <p:cNvSpPr>
              <a:spLocks noChangeArrowheads="1"/>
            </p:cNvSpPr>
            <p:nvPr/>
          </p:nvSpPr>
          <p:spPr bwMode="auto">
            <a:xfrm>
              <a:off x="3110" y="3132"/>
              <a:ext cx="87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c. COP service Principal and Interest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199" name="Rectangle 463"/>
            <p:cNvSpPr>
              <a:spLocks noChangeArrowheads="1"/>
            </p:cNvSpPr>
            <p:nvPr/>
          </p:nvSpPr>
          <p:spPr bwMode="auto">
            <a:xfrm>
              <a:off x="3956" y="3132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00" name="Rectangle 464"/>
            <p:cNvSpPr>
              <a:spLocks noChangeArrowheads="1"/>
            </p:cNvSpPr>
            <p:nvPr/>
          </p:nvSpPr>
          <p:spPr bwMode="auto">
            <a:xfrm>
              <a:off x="4724" y="3117"/>
              <a:ext cx="507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1" name="Rectangle 465"/>
            <p:cNvSpPr>
              <a:spLocks noChangeArrowheads="1"/>
            </p:cNvSpPr>
            <p:nvPr/>
          </p:nvSpPr>
          <p:spPr bwMode="auto">
            <a:xfrm>
              <a:off x="4766" y="3132"/>
              <a:ext cx="2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&lt; than O&amp;M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02" name="Rectangle 466"/>
            <p:cNvSpPr>
              <a:spLocks noChangeArrowheads="1"/>
            </p:cNvSpPr>
            <p:nvPr/>
          </p:nvSpPr>
          <p:spPr bwMode="auto">
            <a:xfrm>
              <a:off x="4724" y="3191"/>
              <a:ext cx="507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3" name="Rectangle 467"/>
            <p:cNvSpPr>
              <a:spLocks noChangeArrowheads="1"/>
            </p:cNvSpPr>
            <p:nvPr/>
          </p:nvSpPr>
          <p:spPr bwMode="auto">
            <a:xfrm>
              <a:off x="4765" y="3194"/>
              <a:ext cx="223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expenses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04" name="Rectangle 468"/>
            <p:cNvSpPr>
              <a:spLocks noChangeArrowheads="1"/>
            </p:cNvSpPr>
            <p:nvPr/>
          </p:nvSpPr>
          <p:spPr bwMode="auto">
            <a:xfrm>
              <a:off x="4982" y="3194"/>
              <a:ext cx="1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05" name="Rectangle 469"/>
            <p:cNvSpPr>
              <a:spLocks noChangeArrowheads="1"/>
            </p:cNvSpPr>
            <p:nvPr/>
          </p:nvSpPr>
          <p:spPr bwMode="auto">
            <a:xfrm>
              <a:off x="4693" y="3117"/>
              <a:ext cx="31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6" name="Rectangle 470"/>
            <p:cNvSpPr>
              <a:spLocks noChangeArrowheads="1"/>
            </p:cNvSpPr>
            <p:nvPr/>
          </p:nvSpPr>
          <p:spPr bwMode="auto">
            <a:xfrm>
              <a:off x="5231" y="3117"/>
              <a:ext cx="27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7" name="Rectangle 471"/>
            <p:cNvSpPr>
              <a:spLocks noChangeArrowheads="1"/>
            </p:cNvSpPr>
            <p:nvPr/>
          </p:nvSpPr>
          <p:spPr bwMode="auto">
            <a:xfrm>
              <a:off x="2916" y="3117"/>
              <a:ext cx="177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8" name="Rectangle 472"/>
            <p:cNvSpPr>
              <a:spLocks noChangeArrowheads="1"/>
            </p:cNvSpPr>
            <p:nvPr/>
          </p:nvSpPr>
          <p:spPr bwMode="auto">
            <a:xfrm>
              <a:off x="4693" y="3117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9" name="Rectangle 473"/>
            <p:cNvSpPr>
              <a:spLocks noChangeArrowheads="1"/>
            </p:cNvSpPr>
            <p:nvPr/>
          </p:nvSpPr>
          <p:spPr bwMode="auto">
            <a:xfrm>
              <a:off x="4695" y="3117"/>
              <a:ext cx="56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0" name="Rectangle 474"/>
            <p:cNvSpPr>
              <a:spLocks noChangeArrowheads="1"/>
            </p:cNvSpPr>
            <p:nvPr/>
          </p:nvSpPr>
          <p:spPr bwMode="auto">
            <a:xfrm>
              <a:off x="3106" y="3279"/>
              <a:ext cx="755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d. Annual SFR user fee increase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11" name="Rectangle 475"/>
            <p:cNvSpPr>
              <a:spLocks noChangeArrowheads="1"/>
            </p:cNvSpPr>
            <p:nvPr/>
          </p:nvSpPr>
          <p:spPr bwMode="auto">
            <a:xfrm>
              <a:off x="3838" y="3279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12" name="Rectangle 476"/>
            <p:cNvSpPr>
              <a:spLocks noChangeArrowheads="1"/>
            </p:cNvSpPr>
            <p:nvPr/>
          </p:nvSpPr>
          <p:spPr bwMode="auto">
            <a:xfrm>
              <a:off x="4724" y="3266"/>
              <a:ext cx="507" cy="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3" name="Rectangle 477"/>
            <p:cNvSpPr>
              <a:spLocks noChangeArrowheads="1"/>
            </p:cNvSpPr>
            <p:nvPr/>
          </p:nvSpPr>
          <p:spPr bwMode="auto">
            <a:xfrm>
              <a:off x="4779" y="3279"/>
              <a:ext cx="44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not more than 15%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14" name="Rectangle 478"/>
            <p:cNvSpPr>
              <a:spLocks noChangeArrowheads="1"/>
            </p:cNvSpPr>
            <p:nvPr/>
          </p:nvSpPr>
          <p:spPr bwMode="auto">
            <a:xfrm>
              <a:off x="5209" y="3279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15" name="Rectangle 479"/>
            <p:cNvSpPr>
              <a:spLocks noChangeArrowheads="1"/>
            </p:cNvSpPr>
            <p:nvPr/>
          </p:nvSpPr>
          <p:spPr bwMode="auto">
            <a:xfrm>
              <a:off x="4693" y="3266"/>
              <a:ext cx="31" cy="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6" name="Rectangle 480"/>
            <p:cNvSpPr>
              <a:spLocks noChangeArrowheads="1"/>
            </p:cNvSpPr>
            <p:nvPr/>
          </p:nvSpPr>
          <p:spPr bwMode="auto">
            <a:xfrm>
              <a:off x="5231" y="3266"/>
              <a:ext cx="27" cy="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7" name="Rectangle 481"/>
            <p:cNvSpPr>
              <a:spLocks noChangeArrowheads="1"/>
            </p:cNvSpPr>
            <p:nvPr/>
          </p:nvSpPr>
          <p:spPr bwMode="auto">
            <a:xfrm>
              <a:off x="2916" y="3265"/>
              <a:ext cx="177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8" name="Rectangle 482"/>
            <p:cNvSpPr>
              <a:spLocks noChangeArrowheads="1"/>
            </p:cNvSpPr>
            <p:nvPr/>
          </p:nvSpPr>
          <p:spPr bwMode="auto">
            <a:xfrm>
              <a:off x="4693" y="3265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9" name="Rectangle 483"/>
            <p:cNvSpPr>
              <a:spLocks noChangeArrowheads="1"/>
            </p:cNvSpPr>
            <p:nvPr/>
          </p:nvSpPr>
          <p:spPr bwMode="auto">
            <a:xfrm>
              <a:off x="4695" y="3265"/>
              <a:ext cx="56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0" name="Rectangle 484"/>
            <p:cNvSpPr>
              <a:spLocks noChangeArrowheads="1"/>
            </p:cNvSpPr>
            <p:nvPr/>
          </p:nvSpPr>
          <p:spPr bwMode="auto">
            <a:xfrm>
              <a:off x="3083" y="3364"/>
              <a:ext cx="46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e. Annual user fees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21" name="Rectangle 485"/>
            <p:cNvSpPr>
              <a:spLocks noChangeArrowheads="1"/>
            </p:cNvSpPr>
            <p:nvPr/>
          </p:nvSpPr>
          <p:spPr bwMode="auto">
            <a:xfrm>
              <a:off x="3535" y="3364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22" name="Rectangle 486"/>
            <p:cNvSpPr>
              <a:spLocks noChangeArrowheads="1"/>
            </p:cNvSpPr>
            <p:nvPr/>
          </p:nvSpPr>
          <p:spPr bwMode="auto">
            <a:xfrm>
              <a:off x="4724" y="3352"/>
              <a:ext cx="507" cy="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3" name="Rectangle 487"/>
            <p:cNvSpPr>
              <a:spLocks noChangeArrowheads="1"/>
            </p:cNvSpPr>
            <p:nvPr/>
          </p:nvSpPr>
          <p:spPr bwMode="auto">
            <a:xfrm>
              <a:off x="4785" y="3364"/>
              <a:ext cx="4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Sufficient to cover all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24" name="Rectangle 488"/>
            <p:cNvSpPr>
              <a:spLocks noChangeArrowheads="1"/>
            </p:cNvSpPr>
            <p:nvPr/>
          </p:nvSpPr>
          <p:spPr bwMode="auto">
            <a:xfrm>
              <a:off x="4724" y="3426"/>
              <a:ext cx="507" cy="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5" name="Rectangle 489"/>
            <p:cNvSpPr>
              <a:spLocks noChangeArrowheads="1"/>
            </p:cNvSpPr>
            <p:nvPr/>
          </p:nvSpPr>
          <p:spPr bwMode="auto">
            <a:xfrm>
              <a:off x="4778" y="3427"/>
              <a:ext cx="44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O&amp;M requirements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26" name="Rectangle 490"/>
            <p:cNvSpPr>
              <a:spLocks noChangeArrowheads="1"/>
            </p:cNvSpPr>
            <p:nvPr/>
          </p:nvSpPr>
          <p:spPr bwMode="auto">
            <a:xfrm>
              <a:off x="5206" y="3427"/>
              <a:ext cx="1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27" name="Rectangle 491"/>
            <p:cNvSpPr>
              <a:spLocks noChangeArrowheads="1"/>
            </p:cNvSpPr>
            <p:nvPr/>
          </p:nvSpPr>
          <p:spPr bwMode="auto">
            <a:xfrm>
              <a:off x="4693" y="3352"/>
              <a:ext cx="31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8" name="Rectangle 492"/>
            <p:cNvSpPr>
              <a:spLocks noChangeArrowheads="1"/>
            </p:cNvSpPr>
            <p:nvPr/>
          </p:nvSpPr>
          <p:spPr bwMode="auto">
            <a:xfrm>
              <a:off x="5231" y="3352"/>
              <a:ext cx="27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9" name="Rectangle 493"/>
            <p:cNvSpPr>
              <a:spLocks noChangeArrowheads="1"/>
            </p:cNvSpPr>
            <p:nvPr/>
          </p:nvSpPr>
          <p:spPr bwMode="auto">
            <a:xfrm>
              <a:off x="2916" y="3350"/>
              <a:ext cx="177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0" name="Rectangle 494"/>
            <p:cNvSpPr>
              <a:spLocks noChangeArrowheads="1"/>
            </p:cNvSpPr>
            <p:nvPr/>
          </p:nvSpPr>
          <p:spPr bwMode="auto">
            <a:xfrm>
              <a:off x="4693" y="3350"/>
              <a:ext cx="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1" name="Rectangle 495"/>
            <p:cNvSpPr>
              <a:spLocks noChangeArrowheads="1"/>
            </p:cNvSpPr>
            <p:nvPr/>
          </p:nvSpPr>
          <p:spPr bwMode="auto">
            <a:xfrm>
              <a:off x="4695" y="3350"/>
              <a:ext cx="56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2" name="Rectangle 496"/>
            <p:cNvSpPr>
              <a:spLocks noChangeArrowheads="1"/>
            </p:cNvSpPr>
            <p:nvPr/>
          </p:nvSpPr>
          <p:spPr bwMode="auto">
            <a:xfrm>
              <a:off x="3105" y="3513"/>
              <a:ext cx="70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f. Annual increase in collection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33" name="Rectangle 497"/>
            <p:cNvSpPr>
              <a:spLocks noChangeArrowheads="1"/>
            </p:cNvSpPr>
            <p:nvPr/>
          </p:nvSpPr>
          <p:spPr bwMode="auto">
            <a:xfrm>
              <a:off x="3841" y="3513"/>
              <a:ext cx="817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, treatment, and disposal costs per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34" name="Rectangle 498"/>
            <p:cNvSpPr>
              <a:spLocks noChangeArrowheads="1"/>
            </p:cNvSpPr>
            <p:nvPr/>
          </p:nvSpPr>
          <p:spPr bwMode="auto">
            <a:xfrm>
              <a:off x="3133" y="3577"/>
              <a:ext cx="32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million gallons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35" name="Rectangle 499"/>
            <p:cNvSpPr>
              <a:spLocks noChangeArrowheads="1"/>
            </p:cNvSpPr>
            <p:nvPr/>
          </p:nvSpPr>
          <p:spPr bwMode="auto">
            <a:xfrm>
              <a:off x="3447" y="3577"/>
              <a:ext cx="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36" name="Rectangle 500"/>
            <p:cNvSpPr>
              <a:spLocks noChangeArrowheads="1"/>
            </p:cNvSpPr>
            <p:nvPr/>
          </p:nvSpPr>
          <p:spPr bwMode="auto">
            <a:xfrm>
              <a:off x="4724" y="3500"/>
              <a:ext cx="507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7" name="Rectangle 501"/>
            <p:cNvSpPr>
              <a:spLocks noChangeArrowheads="1"/>
            </p:cNvSpPr>
            <p:nvPr/>
          </p:nvSpPr>
          <p:spPr bwMode="auto">
            <a:xfrm>
              <a:off x="4758" y="3513"/>
              <a:ext cx="151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&lt; 10%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38" name="Rectangle 502"/>
            <p:cNvSpPr>
              <a:spLocks noChangeArrowheads="1"/>
            </p:cNvSpPr>
            <p:nvPr/>
          </p:nvSpPr>
          <p:spPr bwMode="auto">
            <a:xfrm>
              <a:off x="4904" y="3513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39" name="Rectangle 503"/>
            <p:cNvSpPr>
              <a:spLocks noChangeArrowheads="1"/>
            </p:cNvSpPr>
            <p:nvPr/>
          </p:nvSpPr>
          <p:spPr bwMode="auto">
            <a:xfrm>
              <a:off x="4693" y="3500"/>
              <a:ext cx="31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0" name="Rectangle 504"/>
            <p:cNvSpPr>
              <a:spLocks noChangeArrowheads="1"/>
            </p:cNvSpPr>
            <p:nvPr/>
          </p:nvSpPr>
          <p:spPr bwMode="auto">
            <a:xfrm>
              <a:off x="5231" y="3500"/>
              <a:ext cx="27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1" name="Rectangle 505"/>
            <p:cNvSpPr>
              <a:spLocks noChangeArrowheads="1"/>
            </p:cNvSpPr>
            <p:nvPr/>
          </p:nvSpPr>
          <p:spPr bwMode="auto">
            <a:xfrm>
              <a:off x="4693" y="3585"/>
              <a:ext cx="565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2" name="Rectangle 506"/>
            <p:cNvSpPr>
              <a:spLocks noChangeArrowheads="1"/>
            </p:cNvSpPr>
            <p:nvPr/>
          </p:nvSpPr>
          <p:spPr bwMode="auto">
            <a:xfrm>
              <a:off x="2916" y="3499"/>
              <a:ext cx="177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3" name="Rectangle 507"/>
            <p:cNvSpPr>
              <a:spLocks noChangeArrowheads="1"/>
            </p:cNvSpPr>
            <p:nvPr/>
          </p:nvSpPr>
          <p:spPr bwMode="auto">
            <a:xfrm>
              <a:off x="4693" y="3499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4" name="Rectangle 508"/>
            <p:cNvSpPr>
              <a:spLocks noChangeArrowheads="1"/>
            </p:cNvSpPr>
            <p:nvPr/>
          </p:nvSpPr>
          <p:spPr bwMode="auto">
            <a:xfrm>
              <a:off x="4695" y="3499"/>
              <a:ext cx="56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5" name="Rectangle 509"/>
            <p:cNvSpPr>
              <a:spLocks noChangeArrowheads="1"/>
            </p:cNvSpPr>
            <p:nvPr/>
          </p:nvSpPr>
          <p:spPr bwMode="auto">
            <a:xfrm>
              <a:off x="3128" y="3661"/>
              <a:ext cx="1108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 dirty="0">
                  <a:solidFill>
                    <a:srgbClr val="010000"/>
                  </a:solidFill>
                  <a:latin typeface="Arial" charset="0"/>
                </a:rPr>
                <a:t>g. Annual variance from adopted reserve policy </a:t>
              </a:r>
              <a:endParaRPr lang="en-US" sz="1200" b="1" dirty="0">
                <a:latin typeface="Lucida Sans" pitchFamily="34" charset="0"/>
              </a:endParaRPr>
            </a:p>
          </p:txBody>
        </p:sp>
        <p:sp>
          <p:nvSpPr>
            <p:cNvPr id="117246" name="Rectangle 510"/>
            <p:cNvSpPr>
              <a:spLocks noChangeArrowheads="1"/>
            </p:cNvSpPr>
            <p:nvPr/>
          </p:nvSpPr>
          <p:spPr bwMode="auto">
            <a:xfrm>
              <a:off x="4205" y="3661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47" name="Rectangle 511"/>
            <p:cNvSpPr>
              <a:spLocks noChangeArrowheads="1"/>
            </p:cNvSpPr>
            <p:nvPr/>
          </p:nvSpPr>
          <p:spPr bwMode="auto">
            <a:xfrm>
              <a:off x="4724" y="3649"/>
              <a:ext cx="507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8" name="Rectangle 512"/>
            <p:cNvSpPr>
              <a:spLocks noChangeArrowheads="1"/>
            </p:cNvSpPr>
            <p:nvPr/>
          </p:nvSpPr>
          <p:spPr bwMode="auto">
            <a:xfrm>
              <a:off x="4756" y="3661"/>
              <a:ext cx="107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&lt;5%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49" name="Rectangle 513"/>
            <p:cNvSpPr>
              <a:spLocks noChangeArrowheads="1"/>
            </p:cNvSpPr>
            <p:nvPr/>
          </p:nvSpPr>
          <p:spPr bwMode="auto">
            <a:xfrm>
              <a:off x="4858" y="3661"/>
              <a:ext cx="16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>
                  <a:solidFill>
                    <a:srgbClr val="010000"/>
                  </a:solidFill>
                  <a:latin typeface="Arial" charset="0"/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50" name="Rectangle 514"/>
            <p:cNvSpPr>
              <a:spLocks noChangeArrowheads="1"/>
            </p:cNvSpPr>
            <p:nvPr/>
          </p:nvSpPr>
          <p:spPr bwMode="auto">
            <a:xfrm>
              <a:off x="4693" y="3649"/>
              <a:ext cx="31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1" name="Rectangle 515"/>
            <p:cNvSpPr>
              <a:spLocks noChangeArrowheads="1"/>
            </p:cNvSpPr>
            <p:nvPr/>
          </p:nvSpPr>
          <p:spPr bwMode="auto">
            <a:xfrm>
              <a:off x="5231" y="3649"/>
              <a:ext cx="27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2" name="Rectangle 516"/>
            <p:cNvSpPr>
              <a:spLocks noChangeArrowheads="1"/>
            </p:cNvSpPr>
            <p:nvPr/>
          </p:nvSpPr>
          <p:spPr bwMode="auto">
            <a:xfrm>
              <a:off x="2916" y="3647"/>
              <a:ext cx="1777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3" name="Rectangle 517"/>
            <p:cNvSpPr>
              <a:spLocks noChangeArrowheads="1"/>
            </p:cNvSpPr>
            <p:nvPr/>
          </p:nvSpPr>
          <p:spPr bwMode="auto">
            <a:xfrm>
              <a:off x="4693" y="3647"/>
              <a:ext cx="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4" name="Rectangle 518"/>
            <p:cNvSpPr>
              <a:spLocks noChangeArrowheads="1"/>
            </p:cNvSpPr>
            <p:nvPr/>
          </p:nvSpPr>
          <p:spPr bwMode="auto">
            <a:xfrm>
              <a:off x="4695" y="3647"/>
              <a:ext cx="563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5" name="Rectangle 519"/>
            <p:cNvSpPr>
              <a:spLocks noChangeArrowheads="1"/>
            </p:cNvSpPr>
            <p:nvPr/>
          </p:nvSpPr>
          <p:spPr bwMode="auto">
            <a:xfrm>
              <a:off x="2916" y="3734"/>
              <a:ext cx="1777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6" name="Rectangle 520"/>
            <p:cNvSpPr>
              <a:spLocks noChangeArrowheads="1"/>
            </p:cNvSpPr>
            <p:nvPr/>
          </p:nvSpPr>
          <p:spPr bwMode="auto">
            <a:xfrm>
              <a:off x="4693" y="3734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7" name="Rectangle 521"/>
            <p:cNvSpPr>
              <a:spLocks noChangeArrowheads="1"/>
            </p:cNvSpPr>
            <p:nvPr/>
          </p:nvSpPr>
          <p:spPr bwMode="auto">
            <a:xfrm>
              <a:off x="4695" y="3734"/>
              <a:ext cx="563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8" name="Rectangle 522"/>
            <p:cNvSpPr>
              <a:spLocks noChangeArrowheads="1"/>
            </p:cNvSpPr>
            <p:nvPr/>
          </p:nvSpPr>
          <p:spPr bwMode="auto">
            <a:xfrm>
              <a:off x="2941" y="3736"/>
              <a:ext cx="1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9250" indent="-349250" algn="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US" sz="700" b="1">
                  <a:solidFill>
                    <a:srgbClr val="999999"/>
                  </a:solidFill>
                </a:rPr>
                <a:t> </a:t>
              </a:r>
              <a:endParaRPr lang="en-US" sz="1200" b="1">
                <a:latin typeface="Lucida Sans" pitchFamily="34" charset="0"/>
              </a:endParaRPr>
            </a:p>
          </p:txBody>
        </p:sp>
        <p:sp>
          <p:nvSpPr>
            <p:cNvPr id="117259" name="Rectangle 523"/>
            <p:cNvSpPr>
              <a:spLocks noChangeArrowheads="1"/>
            </p:cNvSpPr>
            <p:nvPr/>
          </p:nvSpPr>
          <p:spPr bwMode="auto">
            <a:xfrm>
              <a:off x="2882" y="361"/>
              <a:ext cx="2425" cy="3439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5" name="Picture 524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40" y="1916832"/>
            <a:ext cx="8814048" cy="3097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033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Question #3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8424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  <p:txBody>
          <a:bodyPr lIns="180000" tIns="180000" rIns="180000" bIns="180000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Which assets are critical to sustained performance?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How does it fail? How can it fail?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What is the likelihood of failure?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What does it cost to repair?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What are the consequences of failure?</a:t>
            </a:r>
          </a:p>
        </p:txBody>
      </p:sp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  <p:sp>
        <p:nvSpPr>
          <p:cNvPr id="6" name="16-Point Star 5"/>
          <p:cNvSpPr/>
          <p:nvPr/>
        </p:nvSpPr>
        <p:spPr>
          <a:xfrm>
            <a:off x="1547664" y="1772816"/>
            <a:ext cx="5688632" cy="3096344"/>
          </a:xfrm>
          <a:prstGeom prst="star16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964488" cy="93610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assets are critical to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performance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251520" y="1988840"/>
            <a:ext cx="5040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Spill, Flood, Odor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or Effluent Quality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Compliance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Service to Customers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and Safety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Impact</a:t>
            </a:r>
          </a:p>
        </p:txBody>
      </p:sp>
      <p:graphicFrame>
        <p:nvGraphicFramePr>
          <p:cNvPr id="96328" name="Group 72"/>
          <p:cNvGraphicFramePr>
            <a:graphicFrameLocks noGrp="1"/>
          </p:cNvGraphicFramePr>
          <p:nvPr>
            <p:ph idx="1"/>
          </p:nvPr>
        </p:nvGraphicFramePr>
        <p:xfrm>
          <a:off x="5652120" y="1844824"/>
          <a:ext cx="2971800" cy="36004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71800"/>
              </a:tblGrid>
              <a:tr h="7464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Scoring Criteria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571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2 - Insignificant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5694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4 - Minor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571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6 - Moderate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5694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8 - Major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5717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10 - Catastrophic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96330" name="Text Box 74"/>
          <p:cNvSpPr txBox="1">
            <a:spLocks noChangeArrowheads="1"/>
          </p:cNvSpPr>
          <p:nvPr/>
        </p:nvSpPr>
        <p:spPr bwMode="auto">
          <a:xfrm>
            <a:off x="1547664" y="1124744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of Failure</a:t>
            </a:r>
          </a:p>
        </p:txBody>
      </p:sp>
      <p:pic>
        <p:nvPicPr>
          <p:cNvPr id="6" name="Picture 5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2008"/>
            <a:ext cx="9144000" cy="620688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assets are critical to sustained performance?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905000" y="1295400"/>
            <a:ext cx="5181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2700" dist="25400" dir="2700000" algn="tl" rotWithShape="0">
              <a:prstClr val="black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Failure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1000" y="2438400"/>
            <a:ext cx="8534400" cy="281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2700" dist="25400" dir="2700000" algn="tl" rotWithShape="0">
              <a:prstClr val="black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that the asset will fail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longer perform its function) in a given year. </a:t>
            </a:r>
          </a:p>
          <a:p>
            <a:pPr algn="ctr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of Failure =  ((Estimated Useful Life – Remaining Useful Life) / Estimated Useful Life) * (1 –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Redundancy Factor)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10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155198"/>
          </a:xfrm>
          <a:prstGeom prst="rect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BLlogo---ARCHITECTS-white.gif"/>
          <p:cNvPicPr>
            <a:picLocks noChangeAspect="1"/>
          </p:cNvPicPr>
          <p:nvPr/>
        </p:nvPicPr>
        <p:blipFill>
          <a:blip r:embed="rId4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4016"/>
            <a:ext cx="9067800" cy="764704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assets are critical to sustained performance?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8750" t="18333" r="18750" b="10001"/>
          <a:stretch>
            <a:fillRect/>
          </a:stretch>
        </p:blipFill>
        <p:spPr bwMode="auto">
          <a:xfrm>
            <a:off x="0" y="838200"/>
            <a:ext cx="9144000" cy="603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1915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Agenda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908720"/>
            <a:ext cx="89644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  <p:txBody>
          <a:bodyPr lIns="180000" tIns="180000" rIns="180000" bIns="180000"/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Asset Management Case Study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What is the current state of my assets?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What is my required “sustainable” level of service?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Which assets are critical to sustained performance?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What are my minimum life cycle costs?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What is my best long-term funding strategy?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457200" y="990600"/>
            <a:ext cx="8229600" cy="47244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50424" cy="9445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Major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Modes</a:t>
            </a:r>
          </a:p>
        </p:txBody>
      </p:sp>
      <p:graphicFrame>
        <p:nvGraphicFramePr>
          <p:cNvPr id="120836" name="Group 4"/>
          <p:cNvGraphicFramePr>
            <a:graphicFrameLocks noGrp="1"/>
          </p:cNvGraphicFramePr>
          <p:nvPr>
            <p:ph type="tbl" idx="1"/>
          </p:nvPr>
        </p:nvGraphicFramePr>
        <p:xfrm>
          <a:off x="465138" y="990600"/>
          <a:ext cx="8221662" cy="472440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635125"/>
                <a:gridCol w="2501900"/>
                <a:gridCol w="2346101"/>
                <a:gridCol w="1738536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Failure Mode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Definition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Tactical Aspects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Management Strategy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Capacity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Volume of demand exceeds design capacity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Growth, system expansion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Redesign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Level of Service</a:t>
                      </a:r>
                      <a:endParaRPr kumimoji="0" lang="en-US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Functional requirements exceed design capacity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Codes &amp; permits: NPDES, CSOs, OSHA, noise, odor, life safety; service, etc.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O&amp;M optimization, renewal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Mortality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Consumption of asset reduces performance below acceptable level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Physical deterioration due to age, usage (including operator error), acts of nature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O&amp;M optimization, renewal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Financial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Efficiency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Operations costs exceed that of feasible alternatives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Pay-back period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Replace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009"/>
            <a:ext cx="9144000" cy="692695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assets are critical to sustained performance?</a:t>
            </a:r>
          </a:p>
        </p:txBody>
      </p:sp>
      <p:graphicFrame>
        <p:nvGraphicFramePr>
          <p:cNvPr id="123993" name="Group 89"/>
          <p:cNvGraphicFramePr>
            <a:graphicFrameLocks noGrp="1"/>
          </p:cNvGraphicFramePr>
          <p:nvPr>
            <p:ph sz="half" idx="2"/>
          </p:nvPr>
        </p:nvGraphicFramePr>
        <p:xfrm>
          <a:off x="0" y="764704"/>
          <a:ext cx="9144000" cy="6093297"/>
        </p:xfrm>
        <a:graphic>
          <a:graphicData uri="http://schemas.openxmlformats.org/drawingml/2006/table">
            <a:tbl>
              <a:tblPr/>
              <a:tblGrid>
                <a:gridCol w="1749287"/>
                <a:gridCol w="795131"/>
                <a:gridCol w="1732722"/>
                <a:gridCol w="1572039"/>
                <a:gridCol w="1656521"/>
                <a:gridCol w="1638300"/>
              </a:tblGrid>
              <a:tr h="36027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Consequence by LOS Category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pitchFamily="34" charset="0"/>
                        </a:rPr>
                        <a:t>Consequence Category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pitchFamily="34" charset="0"/>
                        </a:rPr>
                        <a:t>Weight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pitchFamily="34" charset="0"/>
                        </a:rPr>
                        <a:t>Negligible =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pitchFamily="34" charset="0"/>
                        </a:rPr>
                        <a:t>Low =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pitchFamily="34" charset="0"/>
                        </a:rPr>
                        <a:t>Moderate = 7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Helvetica" pitchFamily="34" charset="0"/>
                        </a:rPr>
                        <a:t>Severe = 10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915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Health &amp;Safety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 injuries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adverse health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effects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 lost-time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injuries or medical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attention	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Lost-time injury or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medical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ttention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Loss of life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53310">
                <a:tc>
                  <a:txBody>
                    <a:bodyPr/>
                    <a:lstStyle/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Compliance with</a:t>
                      </a:r>
                    </a:p>
                    <a:p>
                      <a:pPr marL="381000" marR="0" lvl="0" indent="-3810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Regulation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100% compliance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with permits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Technical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violation but 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enforcement action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Violation with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minor enforcement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action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Enforcement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action with fines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843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Financial Impact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Absorbed within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budget line item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Absorbed within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current budget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May require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transfer from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reserves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May require 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borrowing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im pact rates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756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Disruption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the Community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 social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economic impact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Minor disruption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(e.g., traffic, dust,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noise)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Short-term impact;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substantial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disruption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Long-term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impact; area-wide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disruption	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167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Service Delivery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 overflows,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backups, or odors	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 dry weather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overflows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or backups;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infrequent odors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Short duration dry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weather overflows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or backups;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occasional odor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Numerous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overflows,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backups;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widespread 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persistent odors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856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Ability to Respond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and Continue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Service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&lt; 2 hours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 to &lt; 8 hours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8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 &lt;</a:t>
                      </a: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24 hours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&gt; 24 hours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47625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Likelihood of Failure Matrix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Scoring System</a:t>
            </a:r>
          </a:p>
        </p:txBody>
      </p:sp>
      <p:graphicFrame>
        <p:nvGraphicFramePr>
          <p:cNvPr id="315739" name="Group 347"/>
          <p:cNvGraphicFramePr>
            <a:graphicFrameLocks noGrp="1"/>
          </p:cNvGraphicFramePr>
          <p:nvPr>
            <p:ph idx="1"/>
          </p:nvPr>
        </p:nvGraphicFramePr>
        <p:xfrm>
          <a:off x="1" y="990600"/>
          <a:ext cx="9143998" cy="5867400"/>
        </p:xfrm>
        <a:graphic>
          <a:graphicData uri="http://schemas.openxmlformats.org/drawingml/2006/table">
            <a:tbl>
              <a:tblPr/>
              <a:tblGrid>
                <a:gridCol w="1488407"/>
                <a:gridCol w="608306"/>
                <a:gridCol w="1642102"/>
                <a:gridCol w="1347655"/>
                <a:gridCol w="1346038"/>
                <a:gridCol w="1321771"/>
                <a:gridCol w="1389719"/>
              </a:tblGrid>
              <a:tr h="63187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Likelihood of Asset Failure by Category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Likelihood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Weight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Negligible = 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Unlikely =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Possible = 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Likely = 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Very Likely = 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Condition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good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(Condition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I)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(Condition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Fair (Condition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 (Condition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poor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(Condition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5)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39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Sufficient capacity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meet average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 peak flow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requirements;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appropriate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utilization 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Under-utilized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oversized,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causing O&amp;M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Sufficient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 but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does not meet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requirements 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over-utilized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Able to meet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average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demands but not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demands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Unable to meet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average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 needs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226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O&amp;M Protocols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Complete,. up-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to-date written/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online, easily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written/online,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up-to-date,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but not easily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Written/online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but not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complete, not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up-to-date,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not easily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accessible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Written/online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but not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complete, out-of-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date, or location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unknown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50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Reliability: Planned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maintenance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a % of 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maintenance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75%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SO% to 75%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 to 50%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 to 35%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033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Question #4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8784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  <p:txBody>
          <a:bodyPr lIns="180000" tIns="180000" rIns="180000" bIns="180000"/>
          <a:lstStyle/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What are my best O&amp;M and CIP investment strategies?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What alternative management options exist?</a:t>
            </a:r>
          </a:p>
          <a:p>
            <a:pPr marL="457200" indent="-4572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Which are the most feasible for my organization?</a:t>
            </a:r>
          </a:p>
        </p:txBody>
      </p:sp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1520" y="1196874"/>
            <a:ext cx="8352606" cy="4343802"/>
            <a:chOff x="292" y="795"/>
            <a:chExt cx="5115" cy="2415"/>
          </a:xfrm>
        </p:grpSpPr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2073" y="1759"/>
              <a:ext cx="3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1354" y="2237"/>
              <a:ext cx="3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No</a:t>
              </a:r>
            </a:p>
          </p:txBody>
        </p:sp>
        <p:sp>
          <p:nvSpPr>
            <p:cNvPr id="149515" name="Text Box 11"/>
            <p:cNvSpPr txBox="1">
              <a:spLocks noChangeArrowheads="1"/>
            </p:cNvSpPr>
            <p:nvPr/>
          </p:nvSpPr>
          <p:spPr bwMode="auto">
            <a:xfrm>
              <a:off x="1439" y="1395"/>
              <a:ext cx="3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sp>
          <p:nvSpPr>
            <p:cNvPr id="149516" name="Text Box 12"/>
            <p:cNvSpPr txBox="1">
              <a:spLocks noChangeArrowheads="1"/>
            </p:cNvSpPr>
            <p:nvPr/>
          </p:nvSpPr>
          <p:spPr bwMode="auto">
            <a:xfrm>
              <a:off x="3100" y="1726"/>
              <a:ext cx="3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sp>
          <p:nvSpPr>
            <p:cNvPr id="149517" name="AutoShape 13"/>
            <p:cNvSpPr>
              <a:spLocks noChangeArrowheads="1"/>
            </p:cNvSpPr>
            <p:nvPr/>
          </p:nvSpPr>
          <p:spPr bwMode="auto">
            <a:xfrm>
              <a:off x="4402" y="2538"/>
              <a:ext cx="1002" cy="477"/>
            </a:xfrm>
            <a:prstGeom prst="roundRect">
              <a:avLst>
                <a:gd name="adj" fmla="val 16667"/>
              </a:avLst>
            </a:prstGeom>
            <a:solidFill>
              <a:srgbClr val="C0D1DA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Consider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usage-based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maintenance (UBM)</a:t>
              </a:r>
            </a:p>
          </p:txBody>
        </p:sp>
        <p:sp>
          <p:nvSpPr>
            <p:cNvPr id="149518" name="AutoShape 14"/>
            <p:cNvSpPr>
              <a:spLocks noChangeArrowheads="1"/>
            </p:cNvSpPr>
            <p:nvPr/>
          </p:nvSpPr>
          <p:spPr bwMode="auto">
            <a:xfrm>
              <a:off x="292" y="914"/>
              <a:ext cx="738" cy="477"/>
            </a:xfrm>
            <a:prstGeom prst="roundRect">
              <a:avLst>
                <a:gd name="adj" fmla="val 16667"/>
              </a:avLst>
            </a:prstGeom>
            <a:solidFill>
              <a:srgbClr val="D9D783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Test proactive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maintenance</a:t>
              </a:r>
            </a:p>
          </p:txBody>
        </p:sp>
        <p:cxnSp>
          <p:nvCxnSpPr>
            <p:cNvPr id="149519" name="AutoShape 15"/>
            <p:cNvCxnSpPr>
              <a:cxnSpLocks noChangeShapeType="1"/>
              <a:stCxn id="149534" idx="3"/>
              <a:endCxn id="149528" idx="1"/>
            </p:cNvCxnSpPr>
            <p:nvPr/>
          </p:nvCxnSpPr>
          <p:spPr bwMode="auto">
            <a:xfrm>
              <a:off x="2161" y="1108"/>
              <a:ext cx="2210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520" name="AutoShape 16"/>
            <p:cNvCxnSpPr>
              <a:cxnSpLocks noChangeShapeType="1"/>
              <a:stCxn id="149532" idx="3"/>
              <a:endCxn id="149533" idx="1"/>
            </p:cNvCxnSpPr>
            <p:nvPr/>
          </p:nvCxnSpPr>
          <p:spPr bwMode="auto">
            <a:xfrm>
              <a:off x="2160" y="1898"/>
              <a:ext cx="196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521" name="AutoShape 17"/>
            <p:cNvCxnSpPr>
              <a:cxnSpLocks noChangeShapeType="1"/>
              <a:stCxn id="149533" idx="3"/>
              <a:endCxn id="149538" idx="1"/>
            </p:cNvCxnSpPr>
            <p:nvPr/>
          </p:nvCxnSpPr>
          <p:spPr bwMode="auto">
            <a:xfrm>
              <a:off x="3163" y="1898"/>
              <a:ext cx="182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522" name="AutoShape 18"/>
            <p:cNvCxnSpPr>
              <a:cxnSpLocks noChangeShapeType="1"/>
            </p:cNvCxnSpPr>
            <p:nvPr/>
          </p:nvCxnSpPr>
          <p:spPr bwMode="auto">
            <a:xfrm>
              <a:off x="2049" y="2747"/>
              <a:ext cx="348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523" name="AutoShape 19"/>
            <p:cNvCxnSpPr>
              <a:cxnSpLocks noChangeShapeType="1"/>
              <a:endCxn id="149532" idx="0"/>
            </p:cNvCxnSpPr>
            <p:nvPr/>
          </p:nvCxnSpPr>
          <p:spPr bwMode="auto">
            <a:xfrm rot="5400000">
              <a:off x="1660" y="1494"/>
              <a:ext cx="196" cy="2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524" name="AutoShape 20"/>
            <p:cNvCxnSpPr>
              <a:cxnSpLocks noChangeShapeType="1"/>
              <a:endCxn id="149536" idx="0"/>
            </p:cNvCxnSpPr>
            <p:nvPr/>
          </p:nvCxnSpPr>
          <p:spPr bwMode="auto">
            <a:xfrm rot="16200000" flipH="1">
              <a:off x="1629" y="2342"/>
              <a:ext cx="253" cy="4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525" name="AutoShape 21"/>
            <p:cNvCxnSpPr>
              <a:cxnSpLocks noChangeShapeType="1"/>
              <a:stCxn id="149533" idx="2"/>
            </p:cNvCxnSpPr>
            <p:nvPr/>
          </p:nvCxnSpPr>
          <p:spPr bwMode="auto">
            <a:xfrm rot="5400000">
              <a:off x="2176" y="1773"/>
              <a:ext cx="154" cy="1012"/>
            </a:xfrm>
            <a:prstGeom prst="bentConnector2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9526" name="Line 22"/>
            <p:cNvSpPr>
              <a:spLocks noChangeShapeType="1"/>
            </p:cNvSpPr>
            <p:nvPr/>
          </p:nvSpPr>
          <p:spPr bwMode="auto">
            <a:xfrm>
              <a:off x="1029" y="1151"/>
              <a:ext cx="3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6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527" name="AutoShape 23"/>
            <p:cNvSpPr>
              <a:spLocks noChangeArrowheads="1"/>
            </p:cNvSpPr>
            <p:nvPr/>
          </p:nvSpPr>
          <p:spPr bwMode="auto">
            <a:xfrm>
              <a:off x="4405" y="1659"/>
              <a:ext cx="1002" cy="477"/>
            </a:xfrm>
            <a:prstGeom prst="roundRect">
              <a:avLst>
                <a:gd name="adj" fmla="val 16667"/>
              </a:avLst>
            </a:prstGeom>
            <a:solidFill>
              <a:srgbClr val="C0D1DA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Consider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condition-based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maintenance (CBM)</a:t>
              </a:r>
            </a:p>
          </p:txBody>
        </p:sp>
        <p:sp>
          <p:nvSpPr>
            <p:cNvPr id="149528" name="AutoShape 24"/>
            <p:cNvSpPr>
              <a:spLocks noChangeArrowheads="1"/>
            </p:cNvSpPr>
            <p:nvPr/>
          </p:nvSpPr>
          <p:spPr bwMode="auto">
            <a:xfrm>
              <a:off x="4371" y="870"/>
              <a:ext cx="1002" cy="477"/>
            </a:xfrm>
            <a:prstGeom prst="roundRect">
              <a:avLst>
                <a:gd name="adj" fmla="val 16667"/>
              </a:avLst>
            </a:prstGeom>
            <a:solidFill>
              <a:srgbClr val="C0D1DA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Consider run-to-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failure with planned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corrective failure</a:t>
              </a:r>
            </a:p>
            <a:p>
              <a:pPr marL="349250" indent="-349250" algn="ctr"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response</a:t>
              </a:r>
            </a:p>
          </p:txBody>
        </p:sp>
        <p:cxnSp>
          <p:nvCxnSpPr>
            <p:cNvPr id="149529" name="AutoShape 25"/>
            <p:cNvCxnSpPr>
              <a:cxnSpLocks noChangeShapeType="1"/>
              <a:stCxn id="149537" idx="2"/>
              <a:endCxn id="149528" idx="3"/>
            </p:cNvCxnSpPr>
            <p:nvPr/>
          </p:nvCxnSpPr>
          <p:spPr bwMode="auto">
            <a:xfrm rot="5400000" flipH="1" flipV="1">
              <a:off x="3079" y="789"/>
              <a:ext cx="1974" cy="2613"/>
            </a:xfrm>
            <a:prstGeom prst="bentConnector4">
              <a:avLst>
                <a:gd name="adj1" fmla="val -6439"/>
                <a:gd name="adj2" fmla="val 105356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9530" name="Text Box 26"/>
            <p:cNvSpPr txBox="1">
              <a:spLocks noChangeArrowheads="1"/>
            </p:cNvSpPr>
            <p:nvPr/>
          </p:nvSpPr>
          <p:spPr bwMode="auto">
            <a:xfrm>
              <a:off x="3746" y="3007"/>
              <a:ext cx="3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No</a:t>
              </a:r>
            </a:p>
          </p:txBody>
        </p:sp>
        <p:sp>
          <p:nvSpPr>
            <p:cNvPr id="149531" name="Text Box 27"/>
            <p:cNvSpPr txBox="1">
              <a:spLocks noChangeArrowheads="1"/>
            </p:cNvSpPr>
            <p:nvPr/>
          </p:nvSpPr>
          <p:spPr bwMode="auto">
            <a:xfrm>
              <a:off x="2153" y="955"/>
              <a:ext cx="33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No</a:t>
              </a:r>
            </a:p>
          </p:txBody>
        </p:sp>
        <p:sp>
          <p:nvSpPr>
            <p:cNvPr id="149532" name="AutoShape 28"/>
            <p:cNvSpPr>
              <a:spLocks noChangeArrowheads="1"/>
            </p:cNvSpPr>
            <p:nvPr/>
          </p:nvSpPr>
          <p:spPr bwMode="auto">
            <a:xfrm>
              <a:off x="1353" y="1593"/>
              <a:ext cx="807" cy="609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Based on </a:t>
              </a:r>
            </a:p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condition?</a:t>
              </a:r>
              <a:endParaRPr lang="en-US" sz="120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33" name="AutoShape 29"/>
            <p:cNvSpPr>
              <a:spLocks noChangeArrowheads="1"/>
            </p:cNvSpPr>
            <p:nvPr/>
          </p:nvSpPr>
          <p:spPr bwMode="auto">
            <a:xfrm>
              <a:off x="2356" y="1593"/>
              <a:ext cx="807" cy="609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Cost</a:t>
              </a:r>
              <a:r>
                <a:rPr lang="en-AU" sz="1200" b="1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 </a:t>
              </a:r>
              <a:r>
                <a:rPr lang="en-AU" sz="120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effective</a:t>
              </a:r>
              <a:r>
                <a:rPr lang="en-AU" sz="1200" b="1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?</a:t>
              </a:r>
              <a:endParaRPr lang="en-US" sz="1200" b="1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34" name="AutoShape 30"/>
            <p:cNvSpPr>
              <a:spLocks noChangeArrowheads="1"/>
            </p:cNvSpPr>
            <p:nvPr/>
          </p:nvSpPr>
          <p:spPr bwMode="auto">
            <a:xfrm>
              <a:off x="1354" y="795"/>
              <a:ext cx="807" cy="627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Is failure </a:t>
              </a:r>
            </a:p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 smtClean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predictable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35" name="Text Box 31"/>
            <p:cNvSpPr txBox="1">
              <a:spLocks noChangeArrowheads="1"/>
            </p:cNvSpPr>
            <p:nvPr/>
          </p:nvSpPr>
          <p:spPr bwMode="auto">
            <a:xfrm>
              <a:off x="2100" y="2556"/>
              <a:ext cx="3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sp>
          <p:nvSpPr>
            <p:cNvPr id="149536" name="AutoShape 32"/>
            <p:cNvSpPr>
              <a:spLocks noChangeArrowheads="1"/>
            </p:cNvSpPr>
            <p:nvPr/>
          </p:nvSpPr>
          <p:spPr bwMode="auto">
            <a:xfrm>
              <a:off x="1353" y="2470"/>
              <a:ext cx="807" cy="612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Based on </a:t>
              </a:r>
            </a:p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usage?</a:t>
              </a:r>
              <a:endPara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37" name="AutoShape 33"/>
            <p:cNvSpPr>
              <a:spLocks noChangeArrowheads="1"/>
            </p:cNvSpPr>
            <p:nvPr/>
          </p:nvSpPr>
          <p:spPr bwMode="auto">
            <a:xfrm>
              <a:off x="2356" y="2470"/>
              <a:ext cx="807" cy="612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Cost</a:t>
              </a:r>
              <a:r>
                <a:rPr lang="en-AU" sz="1200" b="1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 </a:t>
              </a:r>
              <a:r>
                <a:rPr lang="en-AU" sz="120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effective</a:t>
              </a:r>
              <a:r>
                <a:rPr lang="en-AU" sz="1200" b="1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?</a:t>
              </a:r>
              <a:endParaRPr lang="en-US" sz="1200" b="1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38" name="AutoShape 34"/>
            <p:cNvSpPr>
              <a:spLocks noChangeArrowheads="1"/>
            </p:cNvSpPr>
            <p:nvPr/>
          </p:nvSpPr>
          <p:spPr bwMode="auto">
            <a:xfrm>
              <a:off x="3345" y="1593"/>
              <a:ext cx="807" cy="609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Is failure </a:t>
              </a:r>
            </a:p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 smtClean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preventable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39" name="Text Box 35"/>
            <p:cNvSpPr txBox="1">
              <a:spLocks noChangeArrowheads="1"/>
            </p:cNvSpPr>
            <p:nvPr/>
          </p:nvSpPr>
          <p:spPr bwMode="auto">
            <a:xfrm>
              <a:off x="3114" y="2596"/>
              <a:ext cx="3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cxnSp>
          <p:nvCxnSpPr>
            <p:cNvPr id="149540" name="AutoShape 36"/>
            <p:cNvCxnSpPr>
              <a:cxnSpLocks noChangeShapeType="1"/>
              <a:stCxn id="149537" idx="3"/>
              <a:endCxn id="149541" idx="1"/>
            </p:cNvCxnSpPr>
            <p:nvPr/>
          </p:nvCxnSpPr>
          <p:spPr bwMode="auto">
            <a:xfrm>
              <a:off x="3163" y="2776"/>
              <a:ext cx="177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9541" name="AutoShape 37"/>
            <p:cNvSpPr>
              <a:spLocks noChangeArrowheads="1"/>
            </p:cNvSpPr>
            <p:nvPr/>
          </p:nvSpPr>
          <p:spPr bwMode="auto">
            <a:xfrm>
              <a:off x="3340" y="2470"/>
              <a:ext cx="807" cy="612"/>
            </a:xfrm>
            <a:prstGeom prst="flowChartDecision">
              <a:avLst/>
            </a:prstGeom>
            <a:solidFill>
              <a:srgbClr val="DDDDDD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Is failure </a:t>
              </a:r>
            </a:p>
            <a:p>
              <a:pPr marL="349250" indent="-349250" algn="ctr">
                <a:spcBef>
                  <a:spcPct val="20000"/>
                </a:spcBef>
                <a:buClr>
                  <a:schemeClr val="accent2"/>
                </a:buClr>
                <a:buSzPct val="60000"/>
              </a:pPr>
              <a:r>
                <a:rPr lang="en-AU" sz="1200" dirty="0" smtClean="0">
                  <a:solidFill>
                    <a:schemeClr val="accent2">
                      <a:lumMod val="50000"/>
                    </a:schemeClr>
                  </a:solidFill>
                  <a:latin typeface="Lucida Sans" pitchFamily="34" charset="0"/>
                </a:rPr>
                <a:t>preventable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endParaRPr>
            </a:p>
          </p:txBody>
        </p:sp>
        <p:sp>
          <p:nvSpPr>
            <p:cNvPr id="149542" name="Text Box 38"/>
            <p:cNvSpPr txBox="1">
              <a:spLocks noChangeArrowheads="1"/>
            </p:cNvSpPr>
            <p:nvPr/>
          </p:nvSpPr>
          <p:spPr bwMode="auto">
            <a:xfrm>
              <a:off x="4087" y="1762"/>
              <a:ext cx="335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cxnSp>
          <p:nvCxnSpPr>
            <p:cNvPr id="149543" name="AutoShape 39"/>
            <p:cNvCxnSpPr>
              <a:cxnSpLocks noChangeShapeType="1"/>
              <a:stCxn id="149538" idx="3"/>
              <a:endCxn id="149527" idx="1"/>
            </p:cNvCxnSpPr>
            <p:nvPr/>
          </p:nvCxnSpPr>
          <p:spPr bwMode="auto">
            <a:xfrm flipV="1">
              <a:off x="4152" y="1898"/>
              <a:ext cx="253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9544" name="Text Box 40"/>
            <p:cNvSpPr txBox="1">
              <a:spLocks noChangeArrowheads="1"/>
            </p:cNvSpPr>
            <p:nvPr/>
          </p:nvSpPr>
          <p:spPr bwMode="auto">
            <a:xfrm>
              <a:off x="4084" y="2636"/>
              <a:ext cx="3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Yes</a:t>
              </a:r>
            </a:p>
          </p:txBody>
        </p:sp>
        <p:cxnSp>
          <p:nvCxnSpPr>
            <p:cNvPr id="149545" name="AutoShape 41"/>
            <p:cNvCxnSpPr>
              <a:cxnSpLocks noChangeShapeType="1"/>
              <a:stCxn id="149541" idx="3"/>
              <a:endCxn id="149517" idx="1"/>
            </p:cNvCxnSpPr>
            <p:nvPr/>
          </p:nvCxnSpPr>
          <p:spPr bwMode="auto">
            <a:xfrm>
              <a:off x="4147" y="2776"/>
              <a:ext cx="255" cy="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9546" name="Line 42"/>
            <p:cNvSpPr>
              <a:spLocks noChangeShapeType="1"/>
            </p:cNvSpPr>
            <p:nvPr/>
          </p:nvSpPr>
          <p:spPr bwMode="auto">
            <a:xfrm>
              <a:off x="3732" y="3077"/>
              <a:ext cx="0" cy="1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6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547" name="Line 43"/>
            <p:cNvSpPr>
              <a:spLocks noChangeShapeType="1"/>
            </p:cNvSpPr>
            <p:nvPr/>
          </p:nvSpPr>
          <p:spPr bwMode="auto">
            <a:xfrm flipV="1">
              <a:off x="3732" y="1115"/>
              <a:ext cx="0" cy="4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36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548" name="Text Box 44"/>
            <p:cNvSpPr txBox="1">
              <a:spLocks noChangeArrowheads="1"/>
            </p:cNvSpPr>
            <p:nvPr/>
          </p:nvSpPr>
          <p:spPr bwMode="auto">
            <a:xfrm>
              <a:off x="3753" y="1391"/>
              <a:ext cx="3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No</a:t>
              </a:r>
            </a:p>
          </p:txBody>
        </p:sp>
        <p:sp>
          <p:nvSpPr>
            <p:cNvPr id="149549" name="Text Box 45"/>
            <p:cNvSpPr txBox="1">
              <a:spLocks noChangeArrowheads="1"/>
            </p:cNvSpPr>
            <p:nvPr/>
          </p:nvSpPr>
          <p:spPr bwMode="auto">
            <a:xfrm>
              <a:off x="2808" y="3056"/>
              <a:ext cx="33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No</a:t>
              </a:r>
            </a:p>
          </p:txBody>
        </p:sp>
        <p:sp>
          <p:nvSpPr>
            <p:cNvPr id="149550" name="Text Box 46"/>
            <p:cNvSpPr txBox="1">
              <a:spLocks noChangeArrowheads="1"/>
            </p:cNvSpPr>
            <p:nvPr/>
          </p:nvSpPr>
          <p:spPr bwMode="auto">
            <a:xfrm>
              <a:off x="2200" y="2173"/>
              <a:ext cx="337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9250" indent="-349250" algn="ctr">
                <a:spcBef>
                  <a:spcPct val="50000"/>
                </a:spcBef>
                <a:buClr>
                  <a:schemeClr val="accent2"/>
                </a:buClr>
                <a:buSzPct val="60000"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</a:rPr>
                <a:t>No</a:t>
              </a:r>
            </a:p>
          </p:txBody>
        </p:sp>
      </p:grp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83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  <a:latin typeface="Verdana" pitchFamily="34" charset="0"/>
              </a:rPr>
              <a:t>Determine</a:t>
            </a:r>
            <a:r>
              <a:rPr lang="fr-FR" sz="2400" b="1" dirty="0" smtClean="0">
                <a:solidFill>
                  <a:schemeClr val="bg1"/>
                </a:solidFill>
                <a:latin typeface="Verdana" pitchFamily="34" charset="0"/>
              </a:rPr>
              <a:t> Proactive Maintenance </a:t>
            </a:r>
            <a:r>
              <a:rPr lang="fr-FR" sz="2400" b="1" dirty="0" err="1" smtClean="0">
                <a:solidFill>
                  <a:schemeClr val="bg1"/>
                </a:solidFill>
                <a:latin typeface="Verdana" pitchFamily="34" charset="0"/>
              </a:rPr>
              <a:t>Strategy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3" name="Picture 42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  <p:cxnSp>
        <p:nvCxnSpPr>
          <p:cNvPr id="44" name="AutoShape 25"/>
          <p:cNvCxnSpPr>
            <a:cxnSpLocks noChangeShapeType="1"/>
            <a:stCxn id="149536" idx="2"/>
          </p:cNvCxnSpPr>
          <p:nvPr/>
        </p:nvCxnSpPr>
        <p:spPr bwMode="auto">
          <a:xfrm rot="16200000" flipH="1">
            <a:off x="3360088" y="4593352"/>
            <a:ext cx="206788" cy="1640975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2699792" y="5229200"/>
            <a:ext cx="548676" cy="276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9250" indent="-349250" algn="ctr">
              <a:spcBef>
                <a:spcPct val="50000"/>
              </a:spcBef>
              <a:buClr>
                <a:schemeClr val="accent2"/>
              </a:buClr>
              <a:buSzPct val="60000"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8640"/>
            <a:ext cx="9067800" cy="755923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my best O&amp;M and CIP investment strategies?</a:t>
            </a:r>
          </a:p>
        </p:txBody>
      </p:sp>
      <p:graphicFrame>
        <p:nvGraphicFramePr>
          <p:cNvPr id="104687" name="Group 239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4572000" cy="52120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2000"/>
              </a:tblGrid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Year Belt Filter Press Inspection/Maintenance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Year Chemical Feed System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Year Sump Pump Inspection/Maintenance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Year UV Disinfection System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Year Aeration Blower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Year Chemical Feed System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Year Maintenance of Grit Classifier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 Year Sump Pump Inspection/Maintenance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Month Anoxic Zone Mixer Maintenance/Inspection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Month Belt Filter Press Inspection/Maintenance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Month Gravity Belt Thickener Inspection/Maintenance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 Month UV Disinfection System Inspection/Maintenance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Aeration Tank No. 1 Gates - 6 Month Inspection /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Aeration Tank No. 2 Gates - 6 Month Inspection /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Aeration Tank No. 3 Gates - 6 Month Inspection /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Aeration Tank No. 4 Gates - 6 Month Inspection /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Annual  Clarifier Drive Maintenance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Annual Air Diffuser Inspection/Maintenance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4688" name="Picture 240"/>
          <p:cNvPicPr>
            <a:picLocks noChangeAspect="1" noChangeArrowheads="1"/>
          </p:cNvPicPr>
          <p:nvPr/>
        </p:nvPicPr>
        <p:blipFill>
          <a:blip r:embed="rId3" cstate="print"/>
          <a:srcRect t="1352"/>
          <a:stretch>
            <a:fillRect/>
          </a:stretch>
        </p:blipFill>
        <p:spPr bwMode="auto">
          <a:xfrm>
            <a:off x="2057400" y="1143000"/>
            <a:ext cx="6934200" cy="556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534400" cy="944563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What are my best O&amp;M and CIP investment strategies?</a:t>
            </a:r>
          </a:p>
        </p:txBody>
      </p:sp>
      <p:pic>
        <p:nvPicPr>
          <p:cNvPr id="14136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47750"/>
            <a:ext cx="8001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61" name="Picture 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066800"/>
            <a:ext cx="6734175" cy="6086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1359" name="Picture 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8362950" cy="4633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55923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my best O&amp;M and CIP investment strategies?</a:t>
            </a:r>
          </a:p>
        </p:txBody>
      </p:sp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772344" y="1895128"/>
            <a:ext cx="8105775" cy="37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Capital rehabilitation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Capital replacement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Changes to operating procedures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Changes to maintenance procedures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Demand management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Reduction of level(s) of service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  <a:effectLst>
                  <a:outerShdw blurRad="12700" dist="50800" dir="2700000" algn="tl" rotWithShape="0">
                    <a:prstClr val="black"/>
                  </a:outerShdw>
                </a:effectLst>
                <a:latin typeface="Verdana" pitchFamily="34" charset="0"/>
              </a:rPr>
              <a:t>Improvement in response or recovery</a:t>
            </a:r>
          </a:p>
        </p:txBody>
      </p:sp>
      <p:sp>
        <p:nvSpPr>
          <p:cNvPr id="135216" name="Rectangle 48"/>
          <p:cNvSpPr>
            <a:spLocks noChangeArrowheads="1"/>
          </p:cNvSpPr>
          <p:nvPr/>
        </p:nvSpPr>
        <p:spPr bwMode="auto">
          <a:xfrm>
            <a:off x="467544" y="980728"/>
            <a:ext cx="76962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Risk Reduction Opportunities</a:t>
            </a:r>
          </a:p>
        </p:txBody>
      </p:sp>
      <p:pic>
        <p:nvPicPr>
          <p:cNvPr id="5" name="Picture 4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FD816D18-4F35-4E14-AC78-9A3D28F2321E}" type="slidenum">
              <a:rPr lang="en-US"/>
              <a:pPr/>
              <a:t>28</a:t>
            </a:fld>
            <a:endParaRPr lang="en-US"/>
          </a:p>
        </p:txBody>
      </p:sp>
      <p:sp>
        <p:nvSpPr>
          <p:cNvPr id="33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3188"/>
            <a:ext cx="8507288" cy="80553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Projected Costs</a:t>
            </a:r>
          </a:p>
        </p:txBody>
      </p:sp>
      <p:pic>
        <p:nvPicPr>
          <p:cNvPr id="3341315" name="Picture 3"/>
          <p:cNvPicPr>
            <a:picLocks noChangeAspect="1" noChangeArrowheads="1"/>
          </p:cNvPicPr>
          <p:nvPr/>
        </p:nvPicPr>
        <p:blipFill>
          <a:blip r:embed="rId3" cstate="print"/>
          <a:srcRect t="9782"/>
          <a:stretch>
            <a:fillRect/>
          </a:stretch>
        </p:blipFill>
        <p:spPr bwMode="auto">
          <a:xfrm>
            <a:off x="0" y="908721"/>
            <a:ext cx="9144000" cy="5949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my best O&amp;M and CIP investment strategies?</a:t>
            </a:r>
            <a:endParaRPr lang="en-US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27940" t="18056" r="11777" b="20833"/>
          <a:stretch>
            <a:fillRect/>
          </a:stretch>
        </p:blipFill>
        <p:spPr bwMode="auto">
          <a:xfrm>
            <a:off x="0" y="990599"/>
            <a:ext cx="9144000" cy="579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033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Question #1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512" y="836712"/>
            <a:ext cx="806482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  <p:txBody>
          <a:bodyPr lIns="180000" tIns="180000" rIns="180000" bIns="180000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What is the current state of my assets?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What do I own?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Where is it?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What condition is it in?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What is its remaining useful life?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What is its remaining economic value?</a:t>
            </a:r>
          </a:p>
          <a:p>
            <a:pPr algn="just">
              <a:lnSpc>
                <a:spcPct val="200000"/>
              </a:lnSpc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0825" y="115888"/>
            <a:ext cx="3033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Question #5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79512" y="980728"/>
            <a:ext cx="87849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95000"/>
              </a:prstClr>
            </a:outerShdw>
          </a:effectLst>
        </p:spPr>
        <p:txBody>
          <a:bodyPr lIns="180000" tIns="180000" rIns="180000" bIns="180000"/>
          <a:lstStyle/>
          <a:p>
            <a:pPr>
              <a:spcAft>
                <a:spcPts val="2400"/>
              </a:spcAft>
            </a:pPr>
            <a:r>
              <a:rPr lang="en-US" sz="4800" b="1" dirty="0" smtClean="0">
                <a:solidFill>
                  <a:schemeClr val="bg1"/>
                </a:solidFill>
              </a:rPr>
              <a:t>What is my best long-term funding strategy?</a:t>
            </a:r>
          </a:p>
        </p:txBody>
      </p:sp>
      <p:pic>
        <p:nvPicPr>
          <p:cNvPr id="4" name="Picture 3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  <p:pic>
        <p:nvPicPr>
          <p:cNvPr id="5" name="Picture 6" descr="npo000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555503" cy="3263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 descr="npo00005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780928"/>
            <a:ext cx="2304256" cy="29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What is my best long-term funding strategy?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4588"/>
            <a:ext cx="8153400" cy="5713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 l="19825" r="9136"/>
          <a:stretch>
            <a:fillRect/>
          </a:stretch>
        </p:blipFill>
        <p:spPr bwMode="auto">
          <a:xfrm>
            <a:off x="228600" y="1752600"/>
            <a:ext cx="86677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94456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rate structure sustainable?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68960"/>
            <a:ext cx="6198814" cy="37890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0" y="9906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 finance essential water and sewer services and ensure clean, safe drinking water.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the costs of providing water and sewage services, and to recover the amount of money needed to operate and maintain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79C2D3A-8D5F-493D-A5F0-10235D75E7B2}" type="slidenum">
              <a:rPr lang="en-US"/>
              <a:pPr/>
              <a:t>33</a:t>
            </a:fld>
            <a:endParaRPr lang="en-US"/>
          </a:p>
        </p:txBody>
      </p:sp>
      <p:sp>
        <p:nvSpPr>
          <p:cNvPr id="3658754" name="Rectangle 2"/>
          <p:cNvSpPr>
            <a:spLocks noChangeArrowheads="1"/>
          </p:cNvSpPr>
          <p:nvPr/>
        </p:nvSpPr>
        <p:spPr bwMode="auto">
          <a:xfrm>
            <a:off x="0" y="900112"/>
            <a:ext cx="9144000" cy="595788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8755" name="Rectangle 3"/>
          <p:cNvSpPr>
            <a:spLocks noChangeArrowheads="1"/>
          </p:cNvSpPr>
          <p:nvPr/>
        </p:nvSpPr>
        <p:spPr bwMode="auto">
          <a:xfrm>
            <a:off x="1192213" y="1557338"/>
            <a:ext cx="6877050" cy="3695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56" name="Line 4"/>
          <p:cNvSpPr>
            <a:spLocks noChangeShapeType="1"/>
          </p:cNvSpPr>
          <p:nvPr/>
        </p:nvSpPr>
        <p:spPr bwMode="auto">
          <a:xfrm>
            <a:off x="1192213" y="4791075"/>
            <a:ext cx="6877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57" name="Line 5"/>
          <p:cNvSpPr>
            <a:spLocks noChangeShapeType="1"/>
          </p:cNvSpPr>
          <p:nvPr/>
        </p:nvSpPr>
        <p:spPr bwMode="auto">
          <a:xfrm>
            <a:off x="1192213" y="4330700"/>
            <a:ext cx="6877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58" name="Line 6"/>
          <p:cNvSpPr>
            <a:spLocks noChangeShapeType="1"/>
          </p:cNvSpPr>
          <p:nvPr/>
        </p:nvSpPr>
        <p:spPr bwMode="auto">
          <a:xfrm>
            <a:off x="1192213" y="3867150"/>
            <a:ext cx="6877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59" name="Line 7"/>
          <p:cNvSpPr>
            <a:spLocks noChangeShapeType="1"/>
          </p:cNvSpPr>
          <p:nvPr/>
        </p:nvSpPr>
        <p:spPr bwMode="auto">
          <a:xfrm>
            <a:off x="1192213" y="3405188"/>
            <a:ext cx="6877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0" name="Line 8"/>
          <p:cNvSpPr>
            <a:spLocks noChangeShapeType="1"/>
          </p:cNvSpPr>
          <p:nvPr/>
        </p:nvSpPr>
        <p:spPr bwMode="auto">
          <a:xfrm>
            <a:off x="1192213" y="2943225"/>
            <a:ext cx="6877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1" name="Line 9"/>
          <p:cNvSpPr>
            <a:spLocks noChangeShapeType="1"/>
          </p:cNvSpPr>
          <p:nvPr/>
        </p:nvSpPr>
        <p:spPr bwMode="auto">
          <a:xfrm>
            <a:off x="1192213" y="2481263"/>
            <a:ext cx="6877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2" name="Line 10"/>
          <p:cNvSpPr>
            <a:spLocks noChangeShapeType="1"/>
          </p:cNvSpPr>
          <p:nvPr/>
        </p:nvSpPr>
        <p:spPr bwMode="auto">
          <a:xfrm>
            <a:off x="1192213" y="2019300"/>
            <a:ext cx="6877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3" name="Line 11"/>
          <p:cNvSpPr>
            <a:spLocks noChangeShapeType="1"/>
          </p:cNvSpPr>
          <p:nvPr/>
        </p:nvSpPr>
        <p:spPr bwMode="auto">
          <a:xfrm>
            <a:off x="1192213" y="1557338"/>
            <a:ext cx="6877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4" name="Rectangle 12"/>
          <p:cNvSpPr>
            <a:spLocks noChangeArrowheads="1"/>
          </p:cNvSpPr>
          <p:nvPr/>
        </p:nvSpPr>
        <p:spPr bwMode="auto">
          <a:xfrm>
            <a:off x="1192213" y="1557338"/>
            <a:ext cx="6877050" cy="369570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5" name="Line 13"/>
          <p:cNvSpPr>
            <a:spLocks noChangeShapeType="1"/>
          </p:cNvSpPr>
          <p:nvPr/>
        </p:nvSpPr>
        <p:spPr bwMode="auto">
          <a:xfrm>
            <a:off x="1192213" y="1557338"/>
            <a:ext cx="1587" cy="3695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6" name="Line 14"/>
          <p:cNvSpPr>
            <a:spLocks noChangeShapeType="1"/>
          </p:cNvSpPr>
          <p:nvPr/>
        </p:nvSpPr>
        <p:spPr bwMode="auto">
          <a:xfrm>
            <a:off x="1138238" y="525303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7" name="Line 15"/>
          <p:cNvSpPr>
            <a:spLocks noChangeShapeType="1"/>
          </p:cNvSpPr>
          <p:nvPr/>
        </p:nvSpPr>
        <p:spPr bwMode="auto">
          <a:xfrm>
            <a:off x="1138238" y="479107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8" name="Line 16"/>
          <p:cNvSpPr>
            <a:spLocks noChangeShapeType="1"/>
          </p:cNvSpPr>
          <p:nvPr/>
        </p:nvSpPr>
        <p:spPr bwMode="auto">
          <a:xfrm>
            <a:off x="1138238" y="433070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69" name="Line 17"/>
          <p:cNvSpPr>
            <a:spLocks noChangeShapeType="1"/>
          </p:cNvSpPr>
          <p:nvPr/>
        </p:nvSpPr>
        <p:spPr bwMode="auto">
          <a:xfrm>
            <a:off x="1138238" y="386715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0" name="Line 18"/>
          <p:cNvSpPr>
            <a:spLocks noChangeShapeType="1"/>
          </p:cNvSpPr>
          <p:nvPr/>
        </p:nvSpPr>
        <p:spPr bwMode="auto">
          <a:xfrm>
            <a:off x="1138238" y="340518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1" name="Line 19"/>
          <p:cNvSpPr>
            <a:spLocks noChangeShapeType="1"/>
          </p:cNvSpPr>
          <p:nvPr/>
        </p:nvSpPr>
        <p:spPr bwMode="auto">
          <a:xfrm>
            <a:off x="1138238" y="2943225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2" name="Line 20"/>
          <p:cNvSpPr>
            <a:spLocks noChangeShapeType="1"/>
          </p:cNvSpPr>
          <p:nvPr/>
        </p:nvSpPr>
        <p:spPr bwMode="auto">
          <a:xfrm>
            <a:off x="1138238" y="2481263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3" name="Line 21"/>
          <p:cNvSpPr>
            <a:spLocks noChangeShapeType="1"/>
          </p:cNvSpPr>
          <p:nvPr/>
        </p:nvSpPr>
        <p:spPr bwMode="auto">
          <a:xfrm>
            <a:off x="1138238" y="2019300"/>
            <a:ext cx="539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4" name="Line 22"/>
          <p:cNvSpPr>
            <a:spLocks noChangeShapeType="1"/>
          </p:cNvSpPr>
          <p:nvPr/>
        </p:nvSpPr>
        <p:spPr bwMode="auto">
          <a:xfrm>
            <a:off x="1138238" y="1557338"/>
            <a:ext cx="539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5" name="Line 23"/>
          <p:cNvSpPr>
            <a:spLocks noChangeShapeType="1"/>
          </p:cNvSpPr>
          <p:nvPr/>
        </p:nvSpPr>
        <p:spPr bwMode="auto">
          <a:xfrm>
            <a:off x="1192213" y="5253038"/>
            <a:ext cx="6877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6" name="Line 24"/>
          <p:cNvSpPr>
            <a:spLocks noChangeShapeType="1"/>
          </p:cNvSpPr>
          <p:nvPr/>
        </p:nvSpPr>
        <p:spPr bwMode="auto">
          <a:xfrm flipV="1">
            <a:off x="1192213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7" name="Line 25"/>
          <p:cNvSpPr>
            <a:spLocks noChangeShapeType="1"/>
          </p:cNvSpPr>
          <p:nvPr/>
        </p:nvSpPr>
        <p:spPr bwMode="auto">
          <a:xfrm flipV="1">
            <a:off x="1881188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8" name="Line 26"/>
          <p:cNvSpPr>
            <a:spLocks noChangeShapeType="1"/>
          </p:cNvSpPr>
          <p:nvPr/>
        </p:nvSpPr>
        <p:spPr bwMode="auto">
          <a:xfrm flipV="1">
            <a:off x="2566988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79" name="Line 27"/>
          <p:cNvSpPr>
            <a:spLocks noChangeShapeType="1"/>
          </p:cNvSpPr>
          <p:nvPr/>
        </p:nvSpPr>
        <p:spPr bwMode="auto">
          <a:xfrm flipV="1">
            <a:off x="3255963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0" name="Line 28"/>
          <p:cNvSpPr>
            <a:spLocks noChangeShapeType="1"/>
          </p:cNvSpPr>
          <p:nvPr/>
        </p:nvSpPr>
        <p:spPr bwMode="auto">
          <a:xfrm flipV="1">
            <a:off x="3941763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1" name="Line 29"/>
          <p:cNvSpPr>
            <a:spLocks noChangeShapeType="1"/>
          </p:cNvSpPr>
          <p:nvPr/>
        </p:nvSpPr>
        <p:spPr bwMode="auto">
          <a:xfrm flipV="1">
            <a:off x="4630738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2" name="Line 30"/>
          <p:cNvSpPr>
            <a:spLocks noChangeShapeType="1"/>
          </p:cNvSpPr>
          <p:nvPr/>
        </p:nvSpPr>
        <p:spPr bwMode="auto">
          <a:xfrm flipV="1">
            <a:off x="5319713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3" name="Line 31"/>
          <p:cNvSpPr>
            <a:spLocks noChangeShapeType="1"/>
          </p:cNvSpPr>
          <p:nvPr/>
        </p:nvSpPr>
        <p:spPr bwMode="auto">
          <a:xfrm flipV="1">
            <a:off x="6005513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4" name="Line 32"/>
          <p:cNvSpPr>
            <a:spLocks noChangeShapeType="1"/>
          </p:cNvSpPr>
          <p:nvPr/>
        </p:nvSpPr>
        <p:spPr bwMode="auto">
          <a:xfrm flipV="1">
            <a:off x="6694488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5" name="Line 33"/>
          <p:cNvSpPr>
            <a:spLocks noChangeShapeType="1"/>
          </p:cNvSpPr>
          <p:nvPr/>
        </p:nvSpPr>
        <p:spPr bwMode="auto">
          <a:xfrm flipV="1">
            <a:off x="7380288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6" name="Line 34"/>
          <p:cNvSpPr>
            <a:spLocks noChangeShapeType="1"/>
          </p:cNvSpPr>
          <p:nvPr/>
        </p:nvSpPr>
        <p:spPr bwMode="auto">
          <a:xfrm flipV="1">
            <a:off x="8069263" y="5253038"/>
            <a:ext cx="1587" cy="55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7" name="Line 35"/>
          <p:cNvSpPr>
            <a:spLocks noChangeShapeType="1"/>
          </p:cNvSpPr>
          <p:nvPr/>
        </p:nvSpPr>
        <p:spPr bwMode="auto">
          <a:xfrm>
            <a:off x="1536700" y="3359150"/>
            <a:ext cx="685800" cy="231775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8" name="Line 36"/>
          <p:cNvSpPr>
            <a:spLocks noChangeShapeType="1"/>
          </p:cNvSpPr>
          <p:nvPr/>
        </p:nvSpPr>
        <p:spPr bwMode="auto">
          <a:xfrm flipV="1">
            <a:off x="2222500" y="3508375"/>
            <a:ext cx="688975" cy="82550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89" name="Line 37"/>
          <p:cNvSpPr>
            <a:spLocks noChangeShapeType="1"/>
          </p:cNvSpPr>
          <p:nvPr/>
        </p:nvSpPr>
        <p:spPr bwMode="auto">
          <a:xfrm flipV="1">
            <a:off x="2911475" y="3098800"/>
            <a:ext cx="688975" cy="409575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0" name="Line 38"/>
          <p:cNvSpPr>
            <a:spLocks noChangeShapeType="1"/>
          </p:cNvSpPr>
          <p:nvPr/>
        </p:nvSpPr>
        <p:spPr bwMode="auto">
          <a:xfrm flipV="1">
            <a:off x="3600450" y="2867025"/>
            <a:ext cx="685800" cy="231775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1" name="Line 39"/>
          <p:cNvSpPr>
            <a:spLocks noChangeShapeType="1"/>
          </p:cNvSpPr>
          <p:nvPr/>
        </p:nvSpPr>
        <p:spPr bwMode="auto">
          <a:xfrm>
            <a:off x="4286250" y="2867025"/>
            <a:ext cx="688975" cy="107950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2" name="Line 40"/>
          <p:cNvSpPr>
            <a:spLocks noChangeShapeType="1"/>
          </p:cNvSpPr>
          <p:nvPr/>
        </p:nvSpPr>
        <p:spPr bwMode="auto">
          <a:xfrm flipV="1">
            <a:off x="4975225" y="2797175"/>
            <a:ext cx="685800" cy="177800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3" name="Line 41"/>
          <p:cNvSpPr>
            <a:spLocks noChangeShapeType="1"/>
          </p:cNvSpPr>
          <p:nvPr/>
        </p:nvSpPr>
        <p:spPr bwMode="auto">
          <a:xfrm flipV="1">
            <a:off x="5661025" y="2760663"/>
            <a:ext cx="688975" cy="36512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4" name="Line 42"/>
          <p:cNvSpPr>
            <a:spLocks noChangeShapeType="1"/>
          </p:cNvSpPr>
          <p:nvPr/>
        </p:nvSpPr>
        <p:spPr bwMode="auto">
          <a:xfrm>
            <a:off x="6350000" y="2760663"/>
            <a:ext cx="688975" cy="153987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5" name="Line 43"/>
          <p:cNvSpPr>
            <a:spLocks noChangeShapeType="1"/>
          </p:cNvSpPr>
          <p:nvPr/>
        </p:nvSpPr>
        <p:spPr bwMode="auto">
          <a:xfrm flipV="1">
            <a:off x="7038975" y="1958975"/>
            <a:ext cx="685800" cy="955675"/>
          </a:xfrm>
          <a:prstGeom prst="line">
            <a:avLst/>
          </a:prstGeom>
          <a:noFill/>
          <a:ln w="3651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6" name="Rectangle 44"/>
          <p:cNvSpPr>
            <a:spLocks noChangeArrowheads="1"/>
          </p:cNvSpPr>
          <p:nvPr/>
        </p:nvSpPr>
        <p:spPr bwMode="auto">
          <a:xfrm>
            <a:off x="1477963" y="3302000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7" name="Rectangle 45"/>
          <p:cNvSpPr>
            <a:spLocks noChangeArrowheads="1"/>
          </p:cNvSpPr>
          <p:nvPr/>
        </p:nvSpPr>
        <p:spPr bwMode="auto">
          <a:xfrm>
            <a:off x="2165350" y="3533775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8" name="Rectangle 46"/>
          <p:cNvSpPr>
            <a:spLocks noChangeArrowheads="1"/>
          </p:cNvSpPr>
          <p:nvPr/>
        </p:nvSpPr>
        <p:spPr bwMode="auto">
          <a:xfrm>
            <a:off x="2854325" y="3451225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799" name="Rectangle 47"/>
          <p:cNvSpPr>
            <a:spLocks noChangeArrowheads="1"/>
          </p:cNvSpPr>
          <p:nvPr/>
        </p:nvSpPr>
        <p:spPr bwMode="auto">
          <a:xfrm>
            <a:off x="3541713" y="3040063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0" name="Rectangle 48"/>
          <p:cNvSpPr>
            <a:spLocks noChangeArrowheads="1"/>
          </p:cNvSpPr>
          <p:nvPr/>
        </p:nvSpPr>
        <p:spPr bwMode="auto">
          <a:xfrm>
            <a:off x="4229100" y="2808288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1" name="Rectangle 49"/>
          <p:cNvSpPr>
            <a:spLocks noChangeArrowheads="1"/>
          </p:cNvSpPr>
          <p:nvPr/>
        </p:nvSpPr>
        <p:spPr bwMode="auto">
          <a:xfrm>
            <a:off x="4916488" y="2916238"/>
            <a:ext cx="114300" cy="115887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2" name="Rectangle 50"/>
          <p:cNvSpPr>
            <a:spLocks noChangeArrowheads="1"/>
          </p:cNvSpPr>
          <p:nvPr/>
        </p:nvSpPr>
        <p:spPr bwMode="auto">
          <a:xfrm>
            <a:off x="5603875" y="2740025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3" name="Rectangle 51"/>
          <p:cNvSpPr>
            <a:spLocks noChangeArrowheads="1"/>
          </p:cNvSpPr>
          <p:nvPr/>
        </p:nvSpPr>
        <p:spPr bwMode="auto">
          <a:xfrm>
            <a:off x="6292850" y="2703513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4" name="Rectangle 52"/>
          <p:cNvSpPr>
            <a:spLocks noChangeArrowheads="1"/>
          </p:cNvSpPr>
          <p:nvPr/>
        </p:nvSpPr>
        <p:spPr bwMode="auto">
          <a:xfrm>
            <a:off x="6980238" y="2857500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5" name="Rectangle 53"/>
          <p:cNvSpPr>
            <a:spLocks noChangeArrowheads="1"/>
          </p:cNvSpPr>
          <p:nvPr/>
        </p:nvSpPr>
        <p:spPr bwMode="auto">
          <a:xfrm>
            <a:off x="7667625" y="1900238"/>
            <a:ext cx="114300" cy="1143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6" name="Line 54"/>
          <p:cNvSpPr>
            <a:spLocks noChangeShapeType="1"/>
          </p:cNvSpPr>
          <p:nvPr/>
        </p:nvSpPr>
        <p:spPr bwMode="auto">
          <a:xfrm flipV="1">
            <a:off x="1536700" y="2386013"/>
            <a:ext cx="6188075" cy="1195387"/>
          </a:xfrm>
          <a:prstGeom prst="line">
            <a:avLst/>
          </a:prstGeom>
          <a:noFill/>
          <a:ln w="3651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58807" name="Rectangle 55"/>
          <p:cNvSpPr>
            <a:spLocks noChangeArrowheads="1"/>
          </p:cNvSpPr>
          <p:nvPr/>
        </p:nvSpPr>
        <p:spPr bwMode="auto">
          <a:xfrm>
            <a:off x="957263" y="5151438"/>
            <a:ext cx="177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3658808" name="Rectangle 56"/>
          <p:cNvSpPr>
            <a:spLocks noChangeArrowheads="1"/>
          </p:cNvSpPr>
          <p:nvPr/>
        </p:nvSpPr>
        <p:spPr bwMode="auto">
          <a:xfrm>
            <a:off x="760413" y="4689475"/>
            <a:ext cx="374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3658809" name="Rectangle 57"/>
          <p:cNvSpPr>
            <a:spLocks noChangeArrowheads="1"/>
          </p:cNvSpPr>
          <p:nvPr/>
        </p:nvSpPr>
        <p:spPr bwMode="auto">
          <a:xfrm>
            <a:off x="760413" y="4227513"/>
            <a:ext cx="374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3658810" name="Rectangle 58"/>
          <p:cNvSpPr>
            <a:spLocks noChangeArrowheads="1"/>
          </p:cNvSpPr>
          <p:nvPr/>
        </p:nvSpPr>
        <p:spPr bwMode="auto">
          <a:xfrm>
            <a:off x="760413" y="3765550"/>
            <a:ext cx="374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600</a:t>
            </a:r>
            <a:endParaRPr lang="en-US"/>
          </a:p>
        </p:txBody>
      </p:sp>
      <p:sp>
        <p:nvSpPr>
          <p:cNvPr id="3658811" name="Rectangle 59"/>
          <p:cNvSpPr>
            <a:spLocks noChangeArrowheads="1"/>
          </p:cNvSpPr>
          <p:nvPr/>
        </p:nvSpPr>
        <p:spPr bwMode="auto">
          <a:xfrm>
            <a:off x="760413" y="3303588"/>
            <a:ext cx="374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800</a:t>
            </a:r>
            <a:endParaRPr lang="en-US"/>
          </a:p>
        </p:txBody>
      </p:sp>
      <p:sp>
        <p:nvSpPr>
          <p:cNvPr id="3658812" name="Rectangle 60"/>
          <p:cNvSpPr>
            <a:spLocks noChangeArrowheads="1"/>
          </p:cNvSpPr>
          <p:nvPr/>
        </p:nvSpPr>
        <p:spPr bwMode="auto">
          <a:xfrm>
            <a:off x="660400" y="2840038"/>
            <a:ext cx="473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1000</a:t>
            </a:r>
            <a:endParaRPr lang="en-US"/>
          </a:p>
        </p:txBody>
      </p:sp>
      <p:sp>
        <p:nvSpPr>
          <p:cNvPr id="3658813" name="Rectangle 61"/>
          <p:cNvSpPr>
            <a:spLocks noChangeArrowheads="1"/>
          </p:cNvSpPr>
          <p:nvPr/>
        </p:nvSpPr>
        <p:spPr bwMode="auto">
          <a:xfrm>
            <a:off x="660400" y="2379663"/>
            <a:ext cx="473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1200</a:t>
            </a:r>
            <a:endParaRPr lang="en-US"/>
          </a:p>
        </p:txBody>
      </p:sp>
      <p:sp>
        <p:nvSpPr>
          <p:cNvPr id="3658814" name="Rectangle 62"/>
          <p:cNvSpPr>
            <a:spLocks noChangeArrowheads="1"/>
          </p:cNvSpPr>
          <p:nvPr/>
        </p:nvSpPr>
        <p:spPr bwMode="auto">
          <a:xfrm>
            <a:off x="660400" y="1917700"/>
            <a:ext cx="473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1400</a:t>
            </a:r>
            <a:endParaRPr lang="en-US"/>
          </a:p>
        </p:txBody>
      </p:sp>
      <p:sp>
        <p:nvSpPr>
          <p:cNvPr id="3658815" name="Rectangle 63"/>
          <p:cNvSpPr>
            <a:spLocks noChangeArrowheads="1"/>
          </p:cNvSpPr>
          <p:nvPr/>
        </p:nvSpPr>
        <p:spPr bwMode="auto">
          <a:xfrm>
            <a:off x="660400" y="1454150"/>
            <a:ext cx="473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1600</a:t>
            </a:r>
            <a:endParaRPr lang="en-US"/>
          </a:p>
        </p:txBody>
      </p:sp>
      <p:sp>
        <p:nvSpPr>
          <p:cNvPr id="3658816" name="Rectangle 64"/>
          <p:cNvSpPr>
            <a:spLocks noChangeArrowheads="1"/>
          </p:cNvSpPr>
          <p:nvPr/>
        </p:nvSpPr>
        <p:spPr bwMode="auto">
          <a:xfrm>
            <a:off x="1314450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01/02</a:t>
            </a:r>
            <a:endParaRPr lang="en-US"/>
          </a:p>
        </p:txBody>
      </p:sp>
      <p:sp>
        <p:nvSpPr>
          <p:cNvPr id="3658817" name="Rectangle 65"/>
          <p:cNvSpPr>
            <a:spLocks noChangeArrowheads="1"/>
          </p:cNvSpPr>
          <p:nvPr/>
        </p:nvSpPr>
        <p:spPr bwMode="auto">
          <a:xfrm>
            <a:off x="2000250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02/03</a:t>
            </a:r>
            <a:endParaRPr lang="en-US"/>
          </a:p>
        </p:txBody>
      </p:sp>
      <p:sp>
        <p:nvSpPr>
          <p:cNvPr id="3658818" name="Rectangle 66"/>
          <p:cNvSpPr>
            <a:spLocks noChangeArrowheads="1"/>
          </p:cNvSpPr>
          <p:nvPr/>
        </p:nvSpPr>
        <p:spPr bwMode="auto">
          <a:xfrm>
            <a:off x="2689225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03/04</a:t>
            </a:r>
            <a:endParaRPr lang="en-US"/>
          </a:p>
        </p:txBody>
      </p:sp>
      <p:sp>
        <p:nvSpPr>
          <p:cNvPr id="3658819" name="Rectangle 67"/>
          <p:cNvSpPr>
            <a:spLocks noChangeArrowheads="1"/>
          </p:cNvSpPr>
          <p:nvPr/>
        </p:nvSpPr>
        <p:spPr bwMode="auto">
          <a:xfrm>
            <a:off x="3378200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04/05</a:t>
            </a:r>
            <a:endParaRPr lang="en-US"/>
          </a:p>
        </p:txBody>
      </p:sp>
      <p:sp>
        <p:nvSpPr>
          <p:cNvPr id="3658820" name="Rectangle 68"/>
          <p:cNvSpPr>
            <a:spLocks noChangeArrowheads="1"/>
          </p:cNvSpPr>
          <p:nvPr/>
        </p:nvSpPr>
        <p:spPr bwMode="auto">
          <a:xfrm>
            <a:off x="4064000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05/06</a:t>
            </a:r>
            <a:endParaRPr lang="en-US"/>
          </a:p>
        </p:txBody>
      </p:sp>
      <p:sp>
        <p:nvSpPr>
          <p:cNvPr id="3658821" name="Rectangle 69"/>
          <p:cNvSpPr>
            <a:spLocks noChangeArrowheads="1"/>
          </p:cNvSpPr>
          <p:nvPr/>
        </p:nvSpPr>
        <p:spPr bwMode="auto">
          <a:xfrm>
            <a:off x="4752975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06/07</a:t>
            </a:r>
            <a:endParaRPr lang="en-US"/>
          </a:p>
        </p:txBody>
      </p:sp>
      <p:sp>
        <p:nvSpPr>
          <p:cNvPr id="3658822" name="Rectangle 70"/>
          <p:cNvSpPr>
            <a:spLocks noChangeArrowheads="1"/>
          </p:cNvSpPr>
          <p:nvPr/>
        </p:nvSpPr>
        <p:spPr bwMode="auto">
          <a:xfrm>
            <a:off x="5438775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07/08</a:t>
            </a:r>
            <a:endParaRPr lang="en-US"/>
          </a:p>
        </p:txBody>
      </p:sp>
      <p:sp>
        <p:nvSpPr>
          <p:cNvPr id="3658823" name="Rectangle 71"/>
          <p:cNvSpPr>
            <a:spLocks noChangeArrowheads="1"/>
          </p:cNvSpPr>
          <p:nvPr/>
        </p:nvSpPr>
        <p:spPr bwMode="auto">
          <a:xfrm>
            <a:off x="6127750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08/09</a:t>
            </a:r>
            <a:endParaRPr lang="en-US"/>
          </a:p>
        </p:txBody>
      </p:sp>
      <p:sp>
        <p:nvSpPr>
          <p:cNvPr id="3658824" name="Rectangle 72"/>
          <p:cNvSpPr>
            <a:spLocks noChangeArrowheads="1"/>
          </p:cNvSpPr>
          <p:nvPr/>
        </p:nvSpPr>
        <p:spPr bwMode="auto">
          <a:xfrm>
            <a:off x="6816725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09/10</a:t>
            </a:r>
            <a:endParaRPr lang="en-US"/>
          </a:p>
        </p:txBody>
      </p:sp>
      <p:sp>
        <p:nvSpPr>
          <p:cNvPr id="3658825" name="Rectangle 73"/>
          <p:cNvSpPr>
            <a:spLocks noChangeArrowheads="1"/>
          </p:cNvSpPr>
          <p:nvPr/>
        </p:nvSpPr>
        <p:spPr bwMode="auto">
          <a:xfrm>
            <a:off x="7502525" y="5408613"/>
            <a:ext cx="5222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10/11</a:t>
            </a:r>
            <a:endParaRPr lang="en-US"/>
          </a:p>
        </p:txBody>
      </p:sp>
      <p:sp>
        <p:nvSpPr>
          <p:cNvPr id="3658826" name="Rectangle 74"/>
          <p:cNvSpPr>
            <a:spLocks noChangeArrowheads="1"/>
          </p:cNvSpPr>
          <p:nvPr/>
        </p:nvSpPr>
        <p:spPr bwMode="auto">
          <a:xfrm>
            <a:off x="4384675" y="5719763"/>
            <a:ext cx="60483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Year</a:t>
            </a:r>
            <a:endParaRPr lang="en-US"/>
          </a:p>
        </p:txBody>
      </p:sp>
      <p:sp>
        <p:nvSpPr>
          <p:cNvPr id="3658827" name="Rectangle 75"/>
          <p:cNvSpPr>
            <a:spLocks noChangeArrowheads="1"/>
          </p:cNvSpPr>
          <p:nvPr/>
        </p:nvSpPr>
        <p:spPr bwMode="auto">
          <a:xfrm rot="16200000">
            <a:off x="-432593" y="2875756"/>
            <a:ext cx="173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Rates ($Annual)</a:t>
            </a:r>
            <a:endParaRPr lang="en-US"/>
          </a:p>
        </p:txBody>
      </p:sp>
      <p:sp>
        <p:nvSpPr>
          <p:cNvPr id="3658828" name="Rectangle 76"/>
          <p:cNvSpPr>
            <a:spLocks noChangeArrowheads="1"/>
          </p:cNvSpPr>
          <p:nvPr/>
        </p:nvSpPr>
        <p:spPr bwMode="auto">
          <a:xfrm>
            <a:off x="0" y="44624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1" tIns="45695" rIns="91391" bIns="45695" anchor="ctr"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Projected Rates Over Time by Scenario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58829" name="Line 77"/>
          <p:cNvSpPr>
            <a:spLocks noChangeShapeType="1"/>
          </p:cNvSpPr>
          <p:nvPr/>
        </p:nvSpPr>
        <p:spPr bwMode="auto">
          <a:xfrm flipV="1">
            <a:off x="1695450" y="2362200"/>
            <a:ext cx="6248400" cy="12192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C49171F5-58A7-417A-9729-1BC304A7BA3F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84238" y="2014538"/>
            <a:ext cx="3311525" cy="3036887"/>
            <a:chOff x="268" y="1018"/>
            <a:chExt cx="2086" cy="1913"/>
          </a:xfrm>
        </p:grpSpPr>
        <p:sp>
          <p:nvSpPr>
            <p:cNvPr id="3405827" name="Freeform 3"/>
            <p:cNvSpPr>
              <a:spLocks/>
            </p:cNvSpPr>
            <p:nvPr/>
          </p:nvSpPr>
          <p:spPr bwMode="auto">
            <a:xfrm>
              <a:off x="890" y="2867"/>
              <a:ext cx="62" cy="64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8" y="52"/>
                </a:cxn>
                <a:cxn ang="0">
                  <a:pos x="2" y="50"/>
                </a:cxn>
                <a:cxn ang="0">
                  <a:pos x="2" y="46"/>
                </a:cxn>
                <a:cxn ang="0">
                  <a:pos x="0" y="41"/>
                </a:cxn>
                <a:cxn ang="0">
                  <a:pos x="2" y="37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9" y="4"/>
                </a:cxn>
                <a:cxn ang="0">
                  <a:pos x="59" y="10"/>
                </a:cxn>
                <a:cxn ang="0">
                  <a:pos x="62" y="15"/>
                </a:cxn>
                <a:cxn ang="0">
                  <a:pos x="62" y="17"/>
                </a:cxn>
                <a:cxn ang="0">
                  <a:pos x="62" y="21"/>
                </a:cxn>
                <a:cxn ang="0">
                  <a:pos x="62" y="25"/>
                </a:cxn>
                <a:cxn ang="0">
                  <a:pos x="53" y="54"/>
                </a:cxn>
                <a:cxn ang="0">
                  <a:pos x="51" y="56"/>
                </a:cxn>
                <a:cxn ang="0">
                  <a:pos x="49" y="60"/>
                </a:cxn>
                <a:cxn ang="0">
                  <a:pos x="49" y="62"/>
                </a:cxn>
                <a:cxn ang="0">
                  <a:pos x="49" y="64"/>
                </a:cxn>
                <a:cxn ang="0">
                  <a:pos x="47" y="64"/>
                </a:cxn>
                <a:cxn ang="0">
                  <a:pos x="45" y="64"/>
                </a:cxn>
                <a:cxn ang="0">
                  <a:pos x="39" y="64"/>
                </a:cxn>
                <a:cxn ang="0">
                  <a:pos x="37" y="62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62" h="64">
                  <a:moveTo>
                    <a:pt x="10" y="54"/>
                  </a:moveTo>
                  <a:lnTo>
                    <a:pt x="8" y="52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9" y="4"/>
                  </a:lnTo>
                  <a:lnTo>
                    <a:pt x="59" y="10"/>
                  </a:lnTo>
                  <a:lnTo>
                    <a:pt x="62" y="15"/>
                  </a:lnTo>
                  <a:lnTo>
                    <a:pt x="62" y="17"/>
                  </a:lnTo>
                  <a:lnTo>
                    <a:pt x="62" y="21"/>
                  </a:lnTo>
                  <a:lnTo>
                    <a:pt x="62" y="25"/>
                  </a:lnTo>
                  <a:lnTo>
                    <a:pt x="53" y="54"/>
                  </a:lnTo>
                  <a:lnTo>
                    <a:pt x="51" y="56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39" y="64"/>
                  </a:lnTo>
                  <a:lnTo>
                    <a:pt x="37" y="62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28" name="Freeform 4"/>
            <p:cNvSpPr>
              <a:spLocks/>
            </p:cNvSpPr>
            <p:nvPr/>
          </p:nvSpPr>
          <p:spPr bwMode="auto">
            <a:xfrm>
              <a:off x="782" y="2824"/>
              <a:ext cx="64" cy="66"/>
            </a:xfrm>
            <a:custGeom>
              <a:avLst/>
              <a:gdLst/>
              <a:ahLst/>
              <a:cxnLst>
                <a:cxn ang="0">
                  <a:pos x="11" y="53"/>
                </a:cxn>
                <a:cxn ang="0">
                  <a:pos x="6" y="51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2" y="35"/>
                </a:cxn>
                <a:cxn ang="0">
                  <a:pos x="15" y="8"/>
                </a:cxn>
                <a:cxn ang="0">
                  <a:pos x="17" y="4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3" y="6"/>
                </a:cxn>
                <a:cxn ang="0">
                  <a:pos x="60" y="18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4" y="24"/>
                </a:cxn>
                <a:cxn ang="0">
                  <a:pos x="64" y="31"/>
                </a:cxn>
                <a:cxn ang="0">
                  <a:pos x="52" y="55"/>
                </a:cxn>
                <a:cxn ang="0">
                  <a:pos x="50" y="60"/>
                </a:cxn>
                <a:cxn ang="0">
                  <a:pos x="48" y="62"/>
                </a:cxn>
                <a:cxn ang="0">
                  <a:pos x="46" y="64"/>
                </a:cxn>
                <a:cxn ang="0">
                  <a:pos x="46" y="66"/>
                </a:cxn>
                <a:cxn ang="0">
                  <a:pos x="44" y="66"/>
                </a:cxn>
                <a:cxn ang="0">
                  <a:pos x="42" y="66"/>
                </a:cxn>
                <a:cxn ang="0">
                  <a:pos x="37" y="64"/>
                </a:cxn>
                <a:cxn ang="0">
                  <a:pos x="33" y="64"/>
                </a:cxn>
                <a:cxn ang="0">
                  <a:pos x="11" y="53"/>
                </a:cxn>
                <a:cxn ang="0">
                  <a:pos x="11" y="53"/>
                </a:cxn>
              </a:cxnLst>
              <a:rect l="0" t="0" r="r" b="b"/>
              <a:pathLst>
                <a:path w="64" h="66">
                  <a:moveTo>
                    <a:pt x="11" y="53"/>
                  </a:moveTo>
                  <a:lnTo>
                    <a:pt x="6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35"/>
                  </a:lnTo>
                  <a:lnTo>
                    <a:pt x="15" y="8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3" y="6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4" y="24"/>
                  </a:lnTo>
                  <a:lnTo>
                    <a:pt x="64" y="31"/>
                  </a:lnTo>
                  <a:lnTo>
                    <a:pt x="52" y="55"/>
                  </a:lnTo>
                  <a:lnTo>
                    <a:pt x="50" y="60"/>
                  </a:lnTo>
                  <a:lnTo>
                    <a:pt x="48" y="62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37" y="64"/>
                  </a:lnTo>
                  <a:lnTo>
                    <a:pt x="33" y="64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29" name="Freeform 5"/>
            <p:cNvSpPr>
              <a:spLocks/>
            </p:cNvSpPr>
            <p:nvPr/>
          </p:nvSpPr>
          <p:spPr bwMode="auto">
            <a:xfrm>
              <a:off x="677" y="2764"/>
              <a:ext cx="68" cy="70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6" y="49"/>
                </a:cxn>
                <a:cxn ang="0">
                  <a:pos x="2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4" y="31"/>
                </a:cxn>
                <a:cxn ang="0">
                  <a:pos x="18" y="10"/>
                </a:cxn>
                <a:cxn ang="0">
                  <a:pos x="21" y="6"/>
                </a:cxn>
                <a:cxn ang="0">
                  <a:pos x="25" y="4"/>
                </a:cxn>
                <a:cxn ang="0">
                  <a:pos x="27" y="2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39" y="8"/>
                </a:cxn>
                <a:cxn ang="0">
                  <a:pos x="66" y="23"/>
                </a:cxn>
                <a:cxn ang="0">
                  <a:pos x="68" y="25"/>
                </a:cxn>
                <a:cxn ang="0">
                  <a:pos x="68" y="29"/>
                </a:cxn>
                <a:cxn ang="0">
                  <a:pos x="68" y="33"/>
                </a:cxn>
                <a:cxn ang="0">
                  <a:pos x="66" y="39"/>
                </a:cxn>
                <a:cxn ang="0">
                  <a:pos x="52" y="62"/>
                </a:cxn>
                <a:cxn ang="0">
                  <a:pos x="47" y="64"/>
                </a:cxn>
                <a:cxn ang="0">
                  <a:pos x="45" y="68"/>
                </a:cxn>
                <a:cxn ang="0">
                  <a:pos x="45" y="68"/>
                </a:cxn>
                <a:cxn ang="0">
                  <a:pos x="45" y="70"/>
                </a:cxn>
                <a:cxn ang="0">
                  <a:pos x="43" y="70"/>
                </a:cxn>
                <a:cxn ang="0">
                  <a:pos x="39" y="70"/>
                </a:cxn>
                <a:cxn ang="0">
                  <a:pos x="35" y="68"/>
                </a:cxn>
                <a:cxn ang="0">
                  <a:pos x="31" y="66"/>
                </a:cxn>
                <a:cxn ang="0">
                  <a:pos x="10" y="51"/>
                </a:cxn>
                <a:cxn ang="0">
                  <a:pos x="10" y="51"/>
                </a:cxn>
              </a:cxnLst>
              <a:rect l="0" t="0" r="r" b="b"/>
              <a:pathLst>
                <a:path w="68" h="70">
                  <a:moveTo>
                    <a:pt x="10" y="51"/>
                  </a:moveTo>
                  <a:lnTo>
                    <a:pt x="6" y="49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4" y="31"/>
                  </a:lnTo>
                  <a:lnTo>
                    <a:pt x="18" y="10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39" y="8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9"/>
                  </a:lnTo>
                  <a:lnTo>
                    <a:pt x="68" y="33"/>
                  </a:lnTo>
                  <a:lnTo>
                    <a:pt x="66" y="39"/>
                  </a:lnTo>
                  <a:lnTo>
                    <a:pt x="52" y="62"/>
                  </a:lnTo>
                  <a:lnTo>
                    <a:pt x="47" y="64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3" y="70"/>
                  </a:lnTo>
                  <a:lnTo>
                    <a:pt x="39" y="70"/>
                  </a:lnTo>
                  <a:lnTo>
                    <a:pt x="35" y="68"/>
                  </a:lnTo>
                  <a:lnTo>
                    <a:pt x="31" y="66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0" name="Freeform 6"/>
            <p:cNvSpPr>
              <a:spLocks/>
            </p:cNvSpPr>
            <p:nvPr/>
          </p:nvSpPr>
          <p:spPr bwMode="auto">
            <a:xfrm>
              <a:off x="580" y="2694"/>
              <a:ext cx="70" cy="70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4" y="45"/>
                </a:cxn>
                <a:cxn ang="0">
                  <a:pos x="0" y="41"/>
                </a:cxn>
                <a:cxn ang="0">
                  <a:pos x="0" y="39"/>
                </a:cxn>
                <a:cxn ang="0">
                  <a:pos x="2" y="35"/>
                </a:cxn>
                <a:cxn ang="0">
                  <a:pos x="6" y="28"/>
                </a:cxn>
                <a:cxn ang="0">
                  <a:pos x="23" y="8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3" y="8"/>
                </a:cxn>
                <a:cxn ang="0">
                  <a:pos x="66" y="26"/>
                </a:cxn>
                <a:cxn ang="0">
                  <a:pos x="68" y="31"/>
                </a:cxn>
                <a:cxn ang="0">
                  <a:pos x="70" y="33"/>
                </a:cxn>
                <a:cxn ang="0">
                  <a:pos x="68" y="37"/>
                </a:cxn>
                <a:cxn ang="0">
                  <a:pos x="64" y="43"/>
                </a:cxn>
                <a:cxn ang="0">
                  <a:pos x="45" y="64"/>
                </a:cxn>
                <a:cxn ang="0">
                  <a:pos x="43" y="66"/>
                </a:cxn>
                <a:cxn ang="0">
                  <a:pos x="41" y="68"/>
                </a:cxn>
                <a:cxn ang="0">
                  <a:pos x="39" y="68"/>
                </a:cxn>
                <a:cxn ang="0">
                  <a:pos x="39" y="70"/>
                </a:cxn>
                <a:cxn ang="0">
                  <a:pos x="37" y="70"/>
                </a:cxn>
                <a:cxn ang="0">
                  <a:pos x="35" y="70"/>
                </a:cxn>
                <a:cxn ang="0">
                  <a:pos x="31" y="68"/>
                </a:cxn>
                <a:cxn ang="0">
                  <a:pos x="27" y="66"/>
                </a:cxn>
                <a:cxn ang="0">
                  <a:pos x="8" y="47"/>
                </a:cxn>
                <a:cxn ang="0">
                  <a:pos x="8" y="47"/>
                </a:cxn>
              </a:cxnLst>
              <a:rect l="0" t="0" r="r" b="b"/>
              <a:pathLst>
                <a:path w="70" h="70">
                  <a:moveTo>
                    <a:pt x="8" y="47"/>
                  </a:moveTo>
                  <a:lnTo>
                    <a:pt x="4" y="45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2" y="35"/>
                  </a:lnTo>
                  <a:lnTo>
                    <a:pt x="6" y="28"/>
                  </a:lnTo>
                  <a:lnTo>
                    <a:pt x="23" y="8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3" y="8"/>
                  </a:lnTo>
                  <a:lnTo>
                    <a:pt x="66" y="26"/>
                  </a:lnTo>
                  <a:lnTo>
                    <a:pt x="68" y="31"/>
                  </a:lnTo>
                  <a:lnTo>
                    <a:pt x="70" y="33"/>
                  </a:lnTo>
                  <a:lnTo>
                    <a:pt x="68" y="37"/>
                  </a:lnTo>
                  <a:lnTo>
                    <a:pt x="64" y="43"/>
                  </a:lnTo>
                  <a:lnTo>
                    <a:pt x="45" y="64"/>
                  </a:lnTo>
                  <a:lnTo>
                    <a:pt x="43" y="66"/>
                  </a:lnTo>
                  <a:lnTo>
                    <a:pt x="41" y="68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5" y="70"/>
                  </a:lnTo>
                  <a:lnTo>
                    <a:pt x="31" y="68"/>
                  </a:lnTo>
                  <a:lnTo>
                    <a:pt x="27" y="66"/>
                  </a:lnTo>
                  <a:lnTo>
                    <a:pt x="8" y="4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1" name="Freeform 7"/>
            <p:cNvSpPr>
              <a:spLocks/>
            </p:cNvSpPr>
            <p:nvPr/>
          </p:nvSpPr>
          <p:spPr bwMode="auto">
            <a:xfrm>
              <a:off x="497" y="2613"/>
              <a:ext cx="70" cy="7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7"/>
                </a:cxn>
                <a:cxn ang="0">
                  <a:pos x="6" y="25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66" y="29"/>
                </a:cxn>
                <a:cxn ang="0">
                  <a:pos x="68" y="33"/>
                </a:cxn>
                <a:cxn ang="0">
                  <a:pos x="70" y="37"/>
                </a:cxn>
                <a:cxn ang="0">
                  <a:pos x="66" y="39"/>
                </a:cxn>
                <a:cxn ang="0">
                  <a:pos x="62" y="43"/>
                </a:cxn>
                <a:cxn ang="0">
                  <a:pos x="44" y="62"/>
                </a:cxn>
                <a:cxn ang="0">
                  <a:pos x="37" y="66"/>
                </a:cxn>
                <a:cxn ang="0">
                  <a:pos x="33" y="70"/>
                </a:cxn>
                <a:cxn ang="0">
                  <a:pos x="31" y="68"/>
                </a:cxn>
                <a:cxn ang="0">
                  <a:pos x="29" y="66"/>
                </a:cxn>
                <a:cxn ang="0">
                  <a:pos x="25" y="64"/>
                </a:cxn>
                <a:cxn ang="0">
                  <a:pos x="23" y="60"/>
                </a:cxn>
                <a:cxn ang="0">
                  <a:pos x="6" y="43"/>
                </a:cxn>
                <a:cxn ang="0">
                  <a:pos x="6" y="43"/>
                </a:cxn>
              </a:cxnLst>
              <a:rect l="0" t="0" r="r" b="b"/>
              <a:pathLst>
                <a:path w="70" h="70">
                  <a:moveTo>
                    <a:pt x="6" y="43"/>
                  </a:moveTo>
                  <a:lnTo>
                    <a:pt x="2" y="41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6" y="25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66" y="29"/>
                  </a:lnTo>
                  <a:lnTo>
                    <a:pt x="68" y="33"/>
                  </a:lnTo>
                  <a:lnTo>
                    <a:pt x="70" y="37"/>
                  </a:lnTo>
                  <a:lnTo>
                    <a:pt x="66" y="39"/>
                  </a:lnTo>
                  <a:lnTo>
                    <a:pt x="62" y="43"/>
                  </a:lnTo>
                  <a:lnTo>
                    <a:pt x="44" y="62"/>
                  </a:lnTo>
                  <a:lnTo>
                    <a:pt x="37" y="66"/>
                  </a:lnTo>
                  <a:lnTo>
                    <a:pt x="33" y="70"/>
                  </a:lnTo>
                  <a:lnTo>
                    <a:pt x="31" y="68"/>
                  </a:lnTo>
                  <a:lnTo>
                    <a:pt x="29" y="66"/>
                  </a:lnTo>
                  <a:lnTo>
                    <a:pt x="25" y="64"/>
                  </a:lnTo>
                  <a:lnTo>
                    <a:pt x="23" y="60"/>
                  </a:lnTo>
                  <a:lnTo>
                    <a:pt x="6" y="43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2" name="Freeform 8"/>
            <p:cNvSpPr>
              <a:spLocks/>
            </p:cNvSpPr>
            <p:nvPr/>
          </p:nvSpPr>
          <p:spPr bwMode="auto">
            <a:xfrm>
              <a:off x="425" y="2520"/>
              <a:ext cx="70" cy="68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2" y="35"/>
                </a:cxn>
                <a:cxn ang="0">
                  <a:pos x="2" y="29"/>
                </a:cxn>
                <a:cxn ang="0">
                  <a:pos x="0" y="27"/>
                </a:cxn>
                <a:cxn ang="0">
                  <a:pos x="4" y="23"/>
                </a:cxn>
                <a:cxn ang="0">
                  <a:pos x="8" y="19"/>
                </a:cxn>
                <a:cxn ang="0">
                  <a:pos x="31" y="4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7" y="6"/>
                </a:cxn>
                <a:cxn ang="0">
                  <a:pos x="50" y="10"/>
                </a:cxn>
                <a:cxn ang="0">
                  <a:pos x="68" y="33"/>
                </a:cxn>
                <a:cxn ang="0">
                  <a:pos x="70" y="39"/>
                </a:cxn>
                <a:cxn ang="0">
                  <a:pos x="68" y="41"/>
                </a:cxn>
                <a:cxn ang="0">
                  <a:pos x="66" y="45"/>
                </a:cxn>
                <a:cxn ang="0">
                  <a:pos x="62" y="48"/>
                </a:cxn>
                <a:cxn ang="0">
                  <a:pos x="39" y="64"/>
                </a:cxn>
                <a:cxn ang="0">
                  <a:pos x="35" y="66"/>
                </a:cxn>
                <a:cxn ang="0">
                  <a:pos x="33" y="68"/>
                </a:cxn>
                <a:cxn ang="0">
                  <a:pos x="31" y="68"/>
                </a:cxn>
                <a:cxn ang="0">
                  <a:pos x="29" y="68"/>
                </a:cxn>
                <a:cxn ang="0">
                  <a:pos x="27" y="68"/>
                </a:cxn>
                <a:cxn ang="0">
                  <a:pos x="25" y="66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6" y="39"/>
                </a:cxn>
                <a:cxn ang="0">
                  <a:pos x="6" y="39"/>
                </a:cxn>
              </a:cxnLst>
              <a:rect l="0" t="0" r="r" b="b"/>
              <a:pathLst>
                <a:path w="70" h="68">
                  <a:moveTo>
                    <a:pt x="6" y="39"/>
                  </a:moveTo>
                  <a:lnTo>
                    <a:pt x="2" y="35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31" y="4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7" y="6"/>
                  </a:lnTo>
                  <a:lnTo>
                    <a:pt x="50" y="10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6" y="45"/>
                  </a:lnTo>
                  <a:lnTo>
                    <a:pt x="62" y="48"/>
                  </a:lnTo>
                  <a:lnTo>
                    <a:pt x="39" y="64"/>
                  </a:lnTo>
                  <a:lnTo>
                    <a:pt x="35" y="66"/>
                  </a:lnTo>
                  <a:lnTo>
                    <a:pt x="33" y="68"/>
                  </a:lnTo>
                  <a:lnTo>
                    <a:pt x="31" y="68"/>
                  </a:lnTo>
                  <a:lnTo>
                    <a:pt x="29" y="68"/>
                  </a:lnTo>
                  <a:lnTo>
                    <a:pt x="27" y="68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6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3" name="Freeform 9"/>
            <p:cNvSpPr>
              <a:spLocks/>
            </p:cNvSpPr>
            <p:nvPr/>
          </p:nvSpPr>
          <p:spPr bwMode="auto">
            <a:xfrm>
              <a:off x="365" y="2421"/>
              <a:ext cx="66" cy="66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8" y="16"/>
                </a:cxn>
                <a:cxn ang="0">
                  <a:pos x="33" y="2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6" y="2"/>
                </a:cxn>
                <a:cxn ang="0">
                  <a:pos x="48" y="6"/>
                </a:cxn>
                <a:cxn ang="0">
                  <a:pos x="52" y="10"/>
                </a:cxn>
                <a:cxn ang="0">
                  <a:pos x="66" y="37"/>
                </a:cxn>
                <a:cxn ang="0">
                  <a:pos x="66" y="41"/>
                </a:cxn>
                <a:cxn ang="0">
                  <a:pos x="66" y="43"/>
                </a:cxn>
                <a:cxn ang="0">
                  <a:pos x="64" y="45"/>
                </a:cxn>
                <a:cxn ang="0">
                  <a:pos x="58" y="49"/>
                </a:cxn>
                <a:cxn ang="0">
                  <a:pos x="33" y="64"/>
                </a:cxn>
                <a:cxn ang="0">
                  <a:pos x="27" y="66"/>
                </a:cxn>
                <a:cxn ang="0">
                  <a:pos x="25" y="66"/>
                </a:cxn>
                <a:cxn ang="0">
                  <a:pos x="23" y="66"/>
                </a:cxn>
                <a:cxn ang="0">
                  <a:pos x="19" y="64"/>
                </a:cxn>
                <a:cxn ang="0">
                  <a:pos x="17" y="62"/>
                </a:cxn>
                <a:cxn ang="0">
                  <a:pos x="15" y="58"/>
                </a:cxn>
                <a:cxn ang="0">
                  <a:pos x="4" y="33"/>
                </a:cxn>
                <a:cxn ang="0">
                  <a:pos x="4" y="33"/>
                </a:cxn>
              </a:cxnLst>
              <a:rect l="0" t="0" r="r" b="b"/>
              <a:pathLst>
                <a:path w="66" h="66">
                  <a:moveTo>
                    <a:pt x="4" y="33"/>
                  </a:moveTo>
                  <a:lnTo>
                    <a:pt x="0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8" y="16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66" y="37"/>
                  </a:lnTo>
                  <a:lnTo>
                    <a:pt x="66" y="41"/>
                  </a:lnTo>
                  <a:lnTo>
                    <a:pt x="66" y="43"/>
                  </a:lnTo>
                  <a:lnTo>
                    <a:pt x="64" y="45"/>
                  </a:lnTo>
                  <a:lnTo>
                    <a:pt x="58" y="49"/>
                  </a:lnTo>
                  <a:lnTo>
                    <a:pt x="33" y="64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5" y="58"/>
                  </a:lnTo>
                  <a:lnTo>
                    <a:pt x="4" y="33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4" name="Freeform 10"/>
            <p:cNvSpPr>
              <a:spLocks/>
            </p:cNvSpPr>
            <p:nvPr/>
          </p:nvSpPr>
          <p:spPr bwMode="auto">
            <a:xfrm>
              <a:off x="320" y="2316"/>
              <a:ext cx="64" cy="64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8" y="12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7" y="4"/>
                </a:cxn>
                <a:cxn ang="0">
                  <a:pos x="49" y="8"/>
                </a:cxn>
                <a:cxn ang="0">
                  <a:pos x="51" y="12"/>
                </a:cxn>
                <a:cxn ang="0">
                  <a:pos x="64" y="41"/>
                </a:cxn>
                <a:cxn ang="0">
                  <a:pos x="64" y="43"/>
                </a:cxn>
                <a:cxn ang="0">
                  <a:pos x="64" y="45"/>
                </a:cxn>
                <a:cxn ang="0">
                  <a:pos x="60" y="49"/>
                </a:cxn>
                <a:cxn ang="0">
                  <a:pos x="53" y="53"/>
                </a:cxn>
                <a:cxn ang="0">
                  <a:pos x="29" y="61"/>
                </a:cxn>
                <a:cxn ang="0">
                  <a:pos x="24" y="64"/>
                </a:cxn>
                <a:cxn ang="0">
                  <a:pos x="22" y="64"/>
                </a:cxn>
                <a:cxn ang="0">
                  <a:pos x="20" y="64"/>
                </a:cxn>
                <a:cxn ang="0">
                  <a:pos x="18" y="64"/>
                </a:cxn>
                <a:cxn ang="0">
                  <a:pos x="16" y="64"/>
                </a:cxn>
                <a:cxn ang="0">
                  <a:pos x="14" y="61"/>
                </a:cxn>
                <a:cxn ang="0">
                  <a:pos x="12" y="57"/>
                </a:cxn>
                <a:cxn ang="0">
                  <a:pos x="10" y="53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64" h="64">
                  <a:moveTo>
                    <a:pt x="0" y="31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7" y="4"/>
                  </a:lnTo>
                  <a:lnTo>
                    <a:pt x="49" y="8"/>
                  </a:lnTo>
                  <a:lnTo>
                    <a:pt x="51" y="12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5"/>
                  </a:lnTo>
                  <a:lnTo>
                    <a:pt x="60" y="49"/>
                  </a:lnTo>
                  <a:lnTo>
                    <a:pt x="53" y="53"/>
                  </a:lnTo>
                  <a:lnTo>
                    <a:pt x="29" y="61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6" y="64"/>
                  </a:lnTo>
                  <a:lnTo>
                    <a:pt x="14" y="61"/>
                  </a:lnTo>
                  <a:lnTo>
                    <a:pt x="12" y="57"/>
                  </a:lnTo>
                  <a:lnTo>
                    <a:pt x="10" y="5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5" name="Freeform 11"/>
            <p:cNvSpPr>
              <a:spLocks/>
            </p:cNvSpPr>
            <p:nvPr/>
          </p:nvSpPr>
          <p:spPr bwMode="auto">
            <a:xfrm>
              <a:off x="287" y="2202"/>
              <a:ext cx="62" cy="60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6" y="8"/>
                </a:cxn>
                <a:cxn ang="0">
                  <a:pos x="12" y="6"/>
                </a:cxn>
                <a:cxn ang="0">
                  <a:pos x="39" y="2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2"/>
                </a:cxn>
                <a:cxn ang="0">
                  <a:pos x="51" y="4"/>
                </a:cxn>
                <a:cxn ang="0">
                  <a:pos x="53" y="8"/>
                </a:cxn>
                <a:cxn ang="0">
                  <a:pos x="55" y="12"/>
                </a:cxn>
                <a:cxn ang="0">
                  <a:pos x="60" y="43"/>
                </a:cxn>
                <a:cxn ang="0">
                  <a:pos x="62" y="47"/>
                </a:cxn>
                <a:cxn ang="0">
                  <a:pos x="60" y="49"/>
                </a:cxn>
                <a:cxn ang="0">
                  <a:pos x="55" y="52"/>
                </a:cxn>
                <a:cxn ang="0">
                  <a:pos x="49" y="54"/>
                </a:cxn>
                <a:cxn ang="0">
                  <a:pos x="22" y="58"/>
                </a:cxn>
                <a:cxn ang="0">
                  <a:pos x="18" y="60"/>
                </a:cxn>
                <a:cxn ang="0">
                  <a:pos x="16" y="60"/>
                </a:cxn>
                <a:cxn ang="0">
                  <a:pos x="12" y="60"/>
                </a:cxn>
                <a:cxn ang="0">
                  <a:pos x="12" y="60"/>
                </a:cxn>
                <a:cxn ang="0">
                  <a:pos x="10" y="58"/>
                </a:cxn>
                <a:cxn ang="0">
                  <a:pos x="8" y="56"/>
                </a:cxn>
                <a:cxn ang="0">
                  <a:pos x="8" y="52"/>
                </a:cxn>
                <a:cxn ang="0">
                  <a:pos x="8" y="47"/>
                </a:cxn>
                <a:cxn ang="0">
                  <a:pos x="2" y="23"/>
                </a:cxn>
                <a:cxn ang="0">
                  <a:pos x="2" y="23"/>
                </a:cxn>
              </a:cxnLst>
              <a:rect l="0" t="0" r="r" b="b"/>
              <a:pathLst>
                <a:path w="62" h="60">
                  <a:moveTo>
                    <a:pt x="2" y="23"/>
                  </a:moveTo>
                  <a:lnTo>
                    <a:pt x="0" y="19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8"/>
                  </a:lnTo>
                  <a:lnTo>
                    <a:pt x="12" y="6"/>
                  </a:lnTo>
                  <a:lnTo>
                    <a:pt x="39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4"/>
                  </a:lnTo>
                  <a:lnTo>
                    <a:pt x="53" y="8"/>
                  </a:lnTo>
                  <a:lnTo>
                    <a:pt x="55" y="12"/>
                  </a:lnTo>
                  <a:lnTo>
                    <a:pt x="60" y="43"/>
                  </a:lnTo>
                  <a:lnTo>
                    <a:pt x="62" y="47"/>
                  </a:lnTo>
                  <a:lnTo>
                    <a:pt x="60" y="49"/>
                  </a:lnTo>
                  <a:lnTo>
                    <a:pt x="55" y="52"/>
                  </a:lnTo>
                  <a:lnTo>
                    <a:pt x="49" y="54"/>
                  </a:lnTo>
                  <a:lnTo>
                    <a:pt x="22" y="58"/>
                  </a:lnTo>
                  <a:lnTo>
                    <a:pt x="18" y="60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0" y="58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6" name="Freeform 12"/>
            <p:cNvSpPr>
              <a:spLocks/>
            </p:cNvSpPr>
            <p:nvPr/>
          </p:nvSpPr>
          <p:spPr bwMode="auto">
            <a:xfrm>
              <a:off x="272" y="2088"/>
              <a:ext cx="58" cy="5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0" y="13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8" y="4"/>
                </a:cxn>
                <a:cxn ang="0">
                  <a:pos x="15" y="2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54" y="6"/>
                </a:cxn>
                <a:cxn ang="0">
                  <a:pos x="54" y="11"/>
                </a:cxn>
                <a:cxn ang="0">
                  <a:pos x="56" y="15"/>
                </a:cxn>
                <a:cxn ang="0">
                  <a:pos x="58" y="46"/>
                </a:cxn>
                <a:cxn ang="0">
                  <a:pos x="56" y="50"/>
                </a:cxn>
                <a:cxn ang="0">
                  <a:pos x="56" y="52"/>
                </a:cxn>
                <a:cxn ang="0">
                  <a:pos x="52" y="54"/>
                </a:cxn>
                <a:cxn ang="0">
                  <a:pos x="48" y="54"/>
                </a:cxn>
                <a:cxn ang="0">
                  <a:pos x="17" y="56"/>
                </a:cxn>
                <a:cxn ang="0">
                  <a:pos x="13" y="56"/>
                </a:cxn>
                <a:cxn ang="0">
                  <a:pos x="10" y="58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6" y="56"/>
                </a:cxn>
                <a:cxn ang="0">
                  <a:pos x="4" y="52"/>
                </a:cxn>
                <a:cxn ang="0">
                  <a:pos x="4" y="48"/>
                </a:cxn>
                <a:cxn ang="0">
                  <a:pos x="4" y="44"/>
                </a:cxn>
                <a:cxn ang="0">
                  <a:pos x="2" y="19"/>
                </a:cxn>
                <a:cxn ang="0">
                  <a:pos x="2" y="19"/>
                </a:cxn>
              </a:cxnLst>
              <a:rect l="0" t="0" r="r" b="b"/>
              <a:pathLst>
                <a:path w="58" h="58">
                  <a:moveTo>
                    <a:pt x="2" y="19"/>
                  </a:moveTo>
                  <a:lnTo>
                    <a:pt x="0" y="13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4"/>
                  </a:lnTo>
                  <a:lnTo>
                    <a:pt x="15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6"/>
                  </a:lnTo>
                  <a:lnTo>
                    <a:pt x="54" y="11"/>
                  </a:lnTo>
                  <a:lnTo>
                    <a:pt x="56" y="15"/>
                  </a:lnTo>
                  <a:lnTo>
                    <a:pt x="58" y="46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17" y="56"/>
                  </a:lnTo>
                  <a:lnTo>
                    <a:pt x="13" y="56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7" name="Freeform 13"/>
            <p:cNvSpPr>
              <a:spLocks/>
            </p:cNvSpPr>
            <p:nvPr/>
          </p:nvSpPr>
          <p:spPr bwMode="auto">
            <a:xfrm>
              <a:off x="268" y="1977"/>
              <a:ext cx="56" cy="53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4" y="2"/>
                </a:cxn>
                <a:cxn ang="0">
                  <a:pos x="54" y="2"/>
                </a:cxn>
                <a:cxn ang="0">
                  <a:pos x="56" y="6"/>
                </a:cxn>
                <a:cxn ang="0">
                  <a:pos x="56" y="10"/>
                </a:cxn>
                <a:cxn ang="0">
                  <a:pos x="56" y="14"/>
                </a:cxn>
                <a:cxn ang="0">
                  <a:pos x="56" y="45"/>
                </a:cxn>
                <a:cxn ang="0">
                  <a:pos x="54" y="49"/>
                </a:cxn>
                <a:cxn ang="0">
                  <a:pos x="52" y="51"/>
                </a:cxn>
                <a:cxn ang="0">
                  <a:pos x="50" y="51"/>
                </a:cxn>
                <a:cxn ang="0">
                  <a:pos x="43" y="53"/>
                </a:cxn>
                <a:cxn ang="0">
                  <a:pos x="17" y="53"/>
                </a:cxn>
                <a:cxn ang="0">
                  <a:pos x="12" y="51"/>
                </a:cxn>
                <a:cxn ang="0">
                  <a:pos x="8" y="51"/>
                </a:cxn>
                <a:cxn ang="0">
                  <a:pos x="6" y="51"/>
                </a:cxn>
                <a:cxn ang="0">
                  <a:pos x="4" y="53"/>
                </a:cxn>
                <a:cxn ang="0">
                  <a:pos x="2" y="49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2" y="12"/>
                </a:cxn>
                <a:cxn ang="0">
                  <a:pos x="2" y="12"/>
                </a:cxn>
              </a:cxnLst>
              <a:rect l="0" t="0" r="r" b="b"/>
              <a:pathLst>
                <a:path w="56" h="53">
                  <a:moveTo>
                    <a:pt x="2" y="12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0" y="51"/>
                  </a:lnTo>
                  <a:lnTo>
                    <a:pt x="43" y="53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4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8" name="Freeform 14"/>
            <p:cNvSpPr>
              <a:spLocks/>
            </p:cNvSpPr>
            <p:nvPr/>
          </p:nvSpPr>
          <p:spPr bwMode="auto">
            <a:xfrm>
              <a:off x="280" y="1855"/>
              <a:ext cx="58" cy="6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21" y="2"/>
                </a:cxn>
                <a:cxn ang="0">
                  <a:pos x="48" y="4"/>
                </a:cxn>
                <a:cxn ang="0">
                  <a:pos x="52" y="4"/>
                </a:cxn>
                <a:cxn ang="0">
                  <a:pos x="54" y="6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58" y="10"/>
                </a:cxn>
                <a:cxn ang="0">
                  <a:pos x="58" y="12"/>
                </a:cxn>
                <a:cxn ang="0">
                  <a:pos x="58" y="16"/>
                </a:cxn>
                <a:cxn ang="0">
                  <a:pos x="58" y="23"/>
                </a:cxn>
                <a:cxn ang="0">
                  <a:pos x="54" y="52"/>
                </a:cxn>
                <a:cxn ang="0">
                  <a:pos x="52" y="56"/>
                </a:cxn>
                <a:cxn ang="0">
                  <a:pos x="52" y="60"/>
                </a:cxn>
                <a:cxn ang="0">
                  <a:pos x="46" y="60"/>
                </a:cxn>
                <a:cxn ang="0">
                  <a:pos x="40" y="60"/>
                </a:cxn>
                <a:cxn ang="0">
                  <a:pos x="13" y="54"/>
                </a:cxn>
                <a:cxn ang="0">
                  <a:pos x="9" y="54"/>
                </a:cxn>
                <a:cxn ang="0">
                  <a:pos x="7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7" y="12"/>
                </a:cxn>
                <a:cxn ang="0">
                  <a:pos x="7" y="12"/>
                </a:cxn>
              </a:cxnLst>
              <a:rect l="0" t="0" r="r" b="b"/>
              <a:pathLst>
                <a:path w="58" h="60">
                  <a:moveTo>
                    <a:pt x="7" y="12"/>
                  </a:moveTo>
                  <a:lnTo>
                    <a:pt x="7" y="8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8" y="16"/>
                  </a:lnTo>
                  <a:lnTo>
                    <a:pt x="58" y="23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46" y="60"/>
                  </a:lnTo>
                  <a:lnTo>
                    <a:pt x="40" y="60"/>
                  </a:lnTo>
                  <a:lnTo>
                    <a:pt x="13" y="54"/>
                  </a:lnTo>
                  <a:lnTo>
                    <a:pt x="9" y="54"/>
                  </a:lnTo>
                  <a:lnTo>
                    <a:pt x="7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39" name="Freeform 15"/>
            <p:cNvSpPr>
              <a:spLocks/>
            </p:cNvSpPr>
            <p:nvPr/>
          </p:nvSpPr>
          <p:spPr bwMode="auto">
            <a:xfrm>
              <a:off x="305" y="1739"/>
              <a:ext cx="64" cy="62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3" y="6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54" y="11"/>
                </a:cxn>
                <a:cxn ang="0">
                  <a:pos x="60" y="13"/>
                </a:cxn>
                <a:cxn ang="0">
                  <a:pos x="64" y="17"/>
                </a:cxn>
                <a:cxn ang="0">
                  <a:pos x="62" y="17"/>
                </a:cxn>
                <a:cxn ang="0">
                  <a:pos x="62" y="19"/>
                </a:cxn>
                <a:cxn ang="0">
                  <a:pos x="62" y="23"/>
                </a:cxn>
                <a:cxn ang="0">
                  <a:pos x="62" y="29"/>
                </a:cxn>
                <a:cxn ang="0">
                  <a:pos x="52" y="58"/>
                </a:cxn>
                <a:cxn ang="0">
                  <a:pos x="50" y="60"/>
                </a:cxn>
                <a:cxn ang="0">
                  <a:pos x="50" y="62"/>
                </a:cxn>
                <a:cxn ang="0">
                  <a:pos x="46" y="62"/>
                </a:cxn>
                <a:cxn ang="0">
                  <a:pos x="44" y="62"/>
                </a:cxn>
                <a:cxn ang="0">
                  <a:pos x="42" y="62"/>
                </a:cxn>
                <a:cxn ang="0">
                  <a:pos x="37" y="62"/>
                </a:cxn>
                <a:cxn ang="0">
                  <a:pos x="13" y="54"/>
                </a:cxn>
                <a:cxn ang="0">
                  <a:pos x="6" y="52"/>
                </a:cxn>
                <a:cxn ang="0">
                  <a:pos x="4" y="50"/>
                </a:cxn>
                <a:cxn ang="0">
                  <a:pos x="2" y="50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2" y="37"/>
                </a:cxn>
                <a:cxn ang="0">
                  <a:pos x="11" y="11"/>
                </a:cxn>
                <a:cxn ang="0">
                  <a:pos x="11" y="11"/>
                </a:cxn>
              </a:cxnLst>
              <a:rect l="0" t="0" r="r" b="b"/>
              <a:pathLst>
                <a:path w="64" h="62">
                  <a:moveTo>
                    <a:pt x="11" y="11"/>
                  </a:moveTo>
                  <a:lnTo>
                    <a:pt x="13" y="6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54" y="11"/>
                  </a:lnTo>
                  <a:lnTo>
                    <a:pt x="60" y="13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3"/>
                  </a:lnTo>
                  <a:lnTo>
                    <a:pt x="62" y="29"/>
                  </a:lnTo>
                  <a:lnTo>
                    <a:pt x="52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13" y="54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2" y="37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0" name="Freeform 16"/>
            <p:cNvSpPr>
              <a:spLocks/>
            </p:cNvSpPr>
            <p:nvPr/>
          </p:nvSpPr>
          <p:spPr bwMode="auto">
            <a:xfrm>
              <a:off x="349" y="1628"/>
              <a:ext cx="66" cy="64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6" y="6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55" y="12"/>
                </a:cxn>
                <a:cxn ang="0">
                  <a:pos x="59" y="14"/>
                </a:cxn>
                <a:cxn ang="0">
                  <a:pos x="62" y="16"/>
                </a:cxn>
                <a:cxn ang="0">
                  <a:pos x="64" y="18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4" y="22"/>
                </a:cxn>
                <a:cxn ang="0">
                  <a:pos x="64" y="27"/>
                </a:cxn>
                <a:cxn ang="0">
                  <a:pos x="62" y="33"/>
                </a:cxn>
                <a:cxn ang="0">
                  <a:pos x="49" y="60"/>
                </a:cxn>
                <a:cxn ang="0">
                  <a:pos x="47" y="62"/>
                </a:cxn>
                <a:cxn ang="0">
                  <a:pos x="45" y="64"/>
                </a:cxn>
                <a:cxn ang="0">
                  <a:pos x="43" y="64"/>
                </a:cxn>
                <a:cxn ang="0">
                  <a:pos x="41" y="64"/>
                </a:cxn>
                <a:cxn ang="0">
                  <a:pos x="37" y="64"/>
                </a:cxn>
                <a:cxn ang="0">
                  <a:pos x="35" y="62"/>
                </a:cxn>
                <a:cxn ang="0">
                  <a:pos x="8" y="51"/>
                </a:cxn>
                <a:cxn ang="0">
                  <a:pos x="4" y="47"/>
                </a:cxn>
                <a:cxn ang="0">
                  <a:pos x="2" y="45"/>
                </a:cxn>
                <a:cxn ang="0">
                  <a:pos x="0" y="43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4" y="33"/>
                </a:cxn>
                <a:cxn ang="0">
                  <a:pos x="12" y="10"/>
                </a:cxn>
                <a:cxn ang="0">
                  <a:pos x="12" y="10"/>
                </a:cxn>
              </a:cxnLst>
              <a:rect l="0" t="0" r="r" b="b"/>
              <a:pathLst>
                <a:path w="66" h="64">
                  <a:moveTo>
                    <a:pt x="12" y="10"/>
                  </a:moveTo>
                  <a:lnTo>
                    <a:pt x="16" y="6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55" y="12"/>
                  </a:lnTo>
                  <a:lnTo>
                    <a:pt x="59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7"/>
                  </a:lnTo>
                  <a:lnTo>
                    <a:pt x="62" y="33"/>
                  </a:lnTo>
                  <a:lnTo>
                    <a:pt x="49" y="60"/>
                  </a:lnTo>
                  <a:lnTo>
                    <a:pt x="47" y="62"/>
                  </a:lnTo>
                  <a:lnTo>
                    <a:pt x="45" y="64"/>
                  </a:lnTo>
                  <a:lnTo>
                    <a:pt x="43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5" y="62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1" name="Freeform 17"/>
            <p:cNvSpPr>
              <a:spLocks/>
            </p:cNvSpPr>
            <p:nvPr/>
          </p:nvSpPr>
          <p:spPr bwMode="auto">
            <a:xfrm>
              <a:off x="404" y="1524"/>
              <a:ext cx="68" cy="66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21" y="4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0" y="2"/>
                </a:cxn>
                <a:cxn ang="0">
                  <a:pos x="62" y="19"/>
                </a:cxn>
                <a:cxn ang="0">
                  <a:pos x="64" y="21"/>
                </a:cxn>
                <a:cxn ang="0">
                  <a:pos x="68" y="23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68" y="27"/>
                </a:cxn>
                <a:cxn ang="0">
                  <a:pos x="68" y="29"/>
                </a:cxn>
                <a:cxn ang="0">
                  <a:pos x="66" y="33"/>
                </a:cxn>
                <a:cxn ang="0">
                  <a:pos x="64" y="40"/>
                </a:cxn>
                <a:cxn ang="0">
                  <a:pos x="48" y="62"/>
                </a:cxn>
                <a:cxn ang="0">
                  <a:pos x="44" y="66"/>
                </a:cxn>
                <a:cxn ang="0">
                  <a:pos x="44" y="66"/>
                </a:cxn>
                <a:cxn ang="0">
                  <a:pos x="38" y="66"/>
                </a:cxn>
                <a:cxn ang="0">
                  <a:pos x="33" y="62"/>
                </a:cxn>
                <a:cxn ang="0">
                  <a:pos x="11" y="48"/>
                </a:cxn>
                <a:cxn ang="0">
                  <a:pos x="7" y="46"/>
                </a:cxn>
                <a:cxn ang="0">
                  <a:pos x="4" y="44"/>
                </a:cxn>
                <a:cxn ang="0">
                  <a:pos x="2" y="44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2" y="38"/>
                </a:cxn>
                <a:cxn ang="0">
                  <a:pos x="4" y="33"/>
                </a:cxn>
                <a:cxn ang="0">
                  <a:pos x="7" y="29"/>
                </a:cxn>
                <a:cxn ang="0">
                  <a:pos x="19" y="11"/>
                </a:cxn>
                <a:cxn ang="0">
                  <a:pos x="19" y="11"/>
                </a:cxn>
              </a:cxnLst>
              <a:rect l="0" t="0" r="r" b="b"/>
              <a:pathLst>
                <a:path w="68" h="66">
                  <a:moveTo>
                    <a:pt x="19" y="11"/>
                  </a:moveTo>
                  <a:lnTo>
                    <a:pt x="21" y="4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62" y="19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7"/>
                  </a:lnTo>
                  <a:lnTo>
                    <a:pt x="68" y="29"/>
                  </a:lnTo>
                  <a:lnTo>
                    <a:pt x="66" y="33"/>
                  </a:lnTo>
                  <a:lnTo>
                    <a:pt x="64" y="40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8" y="66"/>
                  </a:lnTo>
                  <a:lnTo>
                    <a:pt x="33" y="62"/>
                  </a:lnTo>
                  <a:lnTo>
                    <a:pt x="11" y="48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7" y="29"/>
                  </a:lnTo>
                  <a:lnTo>
                    <a:pt x="19" y="11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2" name="Freeform 18"/>
            <p:cNvSpPr>
              <a:spLocks/>
            </p:cNvSpPr>
            <p:nvPr/>
          </p:nvSpPr>
          <p:spPr bwMode="auto">
            <a:xfrm>
              <a:off x="472" y="1427"/>
              <a:ext cx="69" cy="71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5" y="4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4"/>
                </a:cxn>
                <a:cxn ang="0">
                  <a:pos x="64" y="25"/>
                </a:cxn>
                <a:cxn ang="0">
                  <a:pos x="69" y="29"/>
                </a:cxn>
                <a:cxn ang="0">
                  <a:pos x="69" y="31"/>
                </a:cxn>
                <a:cxn ang="0">
                  <a:pos x="69" y="33"/>
                </a:cxn>
                <a:cxn ang="0">
                  <a:pos x="69" y="35"/>
                </a:cxn>
                <a:cxn ang="0">
                  <a:pos x="67" y="37"/>
                </a:cxn>
                <a:cxn ang="0">
                  <a:pos x="64" y="42"/>
                </a:cxn>
                <a:cxn ang="0">
                  <a:pos x="44" y="66"/>
                </a:cxn>
                <a:cxn ang="0">
                  <a:pos x="40" y="68"/>
                </a:cxn>
                <a:cxn ang="0">
                  <a:pos x="38" y="71"/>
                </a:cxn>
                <a:cxn ang="0">
                  <a:pos x="34" y="68"/>
                </a:cxn>
                <a:cxn ang="0">
                  <a:pos x="29" y="64"/>
                </a:cxn>
                <a:cxn ang="0">
                  <a:pos x="7" y="46"/>
                </a:cxn>
                <a:cxn ang="0">
                  <a:pos x="3" y="42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3" y="31"/>
                </a:cxn>
                <a:cxn ang="0">
                  <a:pos x="7" y="27"/>
                </a:cxn>
                <a:cxn ang="0">
                  <a:pos x="23" y="6"/>
                </a:cxn>
                <a:cxn ang="0">
                  <a:pos x="23" y="6"/>
                </a:cxn>
              </a:cxnLst>
              <a:rect l="0" t="0" r="r" b="b"/>
              <a:pathLst>
                <a:path w="69" h="71">
                  <a:moveTo>
                    <a:pt x="23" y="6"/>
                  </a:moveTo>
                  <a:lnTo>
                    <a:pt x="25" y="4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64" y="25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69" y="35"/>
                  </a:lnTo>
                  <a:lnTo>
                    <a:pt x="67" y="37"/>
                  </a:lnTo>
                  <a:lnTo>
                    <a:pt x="64" y="42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38" y="71"/>
                  </a:lnTo>
                  <a:lnTo>
                    <a:pt x="34" y="68"/>
                  </a:lnTo>
                  <a:lnTo>
                    <a:pt x="29" y="64"/>
                  </a:lnTo>
                  <a:lnTo>
                    <a:pt x="7" y="46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7" y="27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3" name="Freeform 19"/>
            <p:cNvSpPr>
              <a:spLocks/>
            </p:cNvSpPr>
            <p:nvPr/>
          </p:nvSpPr>
          <p:spPr bwMode="auto">
            <a:xfrm>
              <a:off x="553" y="1343"/>
              <a:ext cx="70" cy="7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31" y="2"/>
                </a:cxn>
                <a:cxn ang="0">
                  <a:pos x="35" y="0"/>
                </a:cxn>
                <a:cxn ang="0">
                  <a:pos x="37" y="0"/>
                </a:cxn>
                <a:cxn ang="0">
                  <a:pos x="41" y="2"/>
                </a:cxn>
                <a:cxn ang="0">
                  <a:pos x="45" y="6"/>
                </a:cxn>
                <a:cxn ang="0">
                  <a:pos x="64" y="28"/>
                </a:cxn>
                <a:cxn ang="0">
                  <a:pos x="66" y="31"/>
                </a:cxn>
                <a:cxn ang="0">
                  <a:pos x="68" y="33"/>
                </a:cxn>
                <a:cxn ang="0">
                  <a:pos x="68" y="35"/>
                </a:cxn>
                <a:cxn ang="0">
                  <a:pos x="70" y="35"/>
                </a:cxn>
                <a:cxn ang="0">
                  <a:pos x="68" y="37"/>
                </a:cxn>
                <a:cxn ang="0">
                  <a:pos x="68" y="41"/>
                </a:cxn>
                <a:cxn ang="0">
                  <a:pos x="64" y="43"/>
                </a:cxn>
                <a:cxn ang="0">
                  <a:pos x="62" y="49"/>
                </a:cxn>
                <a:cxn ang="0">
                  <a:pos x="37" y="68"/>
                </a:cxn>
                <a:cxn ang="0">
                  <a:pos x="35" y="70"/>
                </a:cxn>
                <a:cxn ang="0">
                  <a:pos x="33" y="70"/>
                </a:cxn>
                <a:cxn ang="0">
                  <a:pos x="29" y="66"/>
                </a:cxn>
                <a:cxn ang="0">
                  <a:pos x="23" y="64"/>
                </a:cxn>
                <a:cxn ang="0">
                  <a:pos x="4" y="41"/>
                </a:cxn>
                <a:cxn ang="0">
                  <a:pos x="2" y="39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8" y="22"/>
                </a:cxn>
                <a:cxn ang="0">
                  <a:pos x="27" y="6"/>
                </a:cxn>
                <a:cxn ang="0">
                  <a:pos x="27" y="6"/>
                </a:cxn>
              </a:cxnLst>
              <a:rect l="0" t="0" r="r" b="b"/>
              <a:pathLst>
                <a:path w="70" h="70">
                  <a:moveTo>
                    <a:pt x="27" y="6"/>
                  </a:moveTo>
                  <a:lnTo>
                    <a:pt x="31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5" y="6"/>
                  </a:lnTo>
                  <a:lnTo>
                    <a:pt x="64" y="28"/>
                  </a:lnTo>
                  <a:lnTo>
                    <a:pt x="66" y="31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68" y="37"/>
                  </a:lnTo>
                  <a:lnTo>
                    <a:pt x="68" y="41"/>
                  </a:lnTo>
                  <a:lnTo>
                    <a:pt x="64" y="43"/>
                  </a:lnTo>
                  <a:lnTo>
                    <a:pt x="62" y="49"/>
                  </a:lnTo>
                  <a:lnTo>
                    <a:pt x="37" y="68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29" y="66"/>
                  </a:lnTo>
                  <a:lnTo>
                    <a:pt x="23" y="64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27" y="6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4" name="Freeform 20"/>
            <p:cNvSpPr>
              <a:spLocks/>
            </p:cNvSpPr>
            <p:nvPr/>
          </p:nvSpPr>
          <p:spPr bwMode="auto">
            <a:xfrm>
              <a:off x="644" y="1268"/>
              <a:ext cx="70" cy="68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35" y="2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7" y="2"/>
                </a:cxn>
                <a:cxn ang="0">
                  <a:pos x="49" y="6"/>
                </a:cxn>
                <a:cxn ang="0">
                  <a:pos x="64" y="31"/>
                </a:cxn>
                <a:cxn ang="0">
                  <a:pos x="68" y="33"/>
                </a:cxn>
                <a:cxn ang="0">
                  <a:pos x="70" y="37"/>
                </a:cxn>
                <a:cxn ang="0">
                  <a:pos x="70" y="39"/>
                </a:cxn>
                <a:cxn ang="0">
                  <a:pos x="70" y="42"/>
                </a:cxn>
                <a:cxn ang="0">
                  <a:pos x="68" y="42"/>
                </a:cxn>
                <a:cxn ang="0">
                  <a:pos x="66" y="44"/>
                </a:cxn>
                <a:cxn ang="0">
                  <a:pos x="62" y="48"/>
                </a:cxn>
                <a:cxn ang="0">
                  <a:pos x="60" y="50"/>
                </a:cxn>
                <a:cxn ang="0">
                  <a:pos x="33" y="66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5" y="66"/>
                </a:cxn>
                <a:cxn ang="0">
                  <a:pos x="21" y="60"/>
                </a:cxn>
                <a:cxn ang="0">
                  <a:pos x="6" y="37"/>
                </a:cxn>
                <a:cxn ang="0">
                  <a:pos x="2" y="31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4" y="25"/>
                </a:cxn>
                <a:cxn ang="0">
                  <a:pos x="6" y="21"/>
                </a:cxn>
                <a:cxn ang="0">
                  <a:pos x="10" y="19"/>
                </a:cxn>
                <a:cxn ang="0">
                  <a:pos x="31" y="6"/>
                </a:cxn>
                <a:cxn ang="0">
                  <a:pos x="31" y="6"/>
                </a:cxn>
              </a:cxnLst>
              <a:rect l="0" t="0" r="r" b="b"/>
              <a:pathLst>
                <a:path w="70" h="68">
                  <a:moveTo>
                    <a:pt x="31" y="6"/>
                  </a:moveTo>
                  <a:lnTo>
                    <a:pt x="35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2"/>
                  </a:lnTo>
                  <a:lnTo>
                    <a:pt x="49" y="6"/>
                  </a:lnTo>
                  <a:lnTo>
                    <a:pt x="64" y="31"/>
                  </a:lnTo>
                  <a:lnTo>
                    <a:pt x="68" y="33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60" y="50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9" y="68"/>
                  </a:lnTo>
                  <a:lnTo>
                    <a:pt x="25" y="66"/>
                  </a:lnTo>
                  <a:lnTo>
                    <a:pt x="21" y="60"/>
                  </a:lnTo>
                  <a:lnTo>
                    <a:pt x="6" y="37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0" y="19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5" name="Freeform 21"/>
            <p:cNvSpPr>
              <a:spLocks/>
            </p:cNvSpPr>
            <p:nvPr/>
          </p:nvSpPr>
          <p:spPr bwMode="auto">
            <a:xfrm>
              <a:off x="745" y="1210"/>
              <a:ext cx="66" cy="69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5" y="0"/>
                </a:cxn>
                <a:cxn ang="0">
                  <a:pos x="50" y="2"/>
                </a:cxn>
                <a:cxn ang="0">
                  <a:pos x="52" y="9"/>
                </a:cxn>
                <a:cxn ang="0">
                  <a:pos x="66" y="33"/>
                </a:cxn>
                <a:cxn ang="0">
                  <a:pos x="66" y="40"/>
                </a:cxn>
                <a:cxn ang="0">
                  <a:pos x="66" y="44"/>
                </a:cxn>
                <a:cxn ang="0">
                  <a:pos x="66" y="46"/>
                </a:cxn>
                <a:cxn ang="0">
                  <a:pos x="66" y="48"/>
                </a:cxn>
                <a:cxn ang="0">
                  <a:pos x="62" y="50"/>
                </a:cxn>
                <a:cxn ang="0">
                  <a:pos x="58" y="52"/>
                </a:cxn>
                <a:cxn ang="0">
                  <a:pos x="31" y="64"/>
                </a:cxn>
                <a:cxn ang="0">
                  <a:pos x="29" y="66"/>
                </a:cxn>
                <a:cxn ang="0">
                  <a:pos x="27" y="66"/>
                </a:cxn>
                <a:cxn ang="0">
                  <a:pos x="25" y="66"/>
                </a:cxn>
                <a:cxn ang="0">
                  <a:pos x="25" y="69"/>
                </a:cxn>
                <a:cxn ang="0">
                  <a:pos x="23" y="62"/>
                </a:cxn>
                <a:cxn ang="0">
                  <a:pos x="19" y="58"/>
                </a:cxn>
                <a:cxn ang="0">
                  <a:pos x="4" y="33"/>
                </a:cxn>
                <a:cxn ang="0">
                  <a:pos x="2" y="27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2" y="21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66" h="69">
                  <a:moveTo>
                    <a:pt x="33" y="2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2" y="9"/>
                  </a:lnTo>
                  <a:lnTo>
                    <a:pt x="66" y="33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2" y="50"/>
                  </a:lnTo>
                  <a:lnTo>
                    <a:pt x="58" y="52"/>
                  </a:lnTo>
                  <a:lnTo>
                    <a:pt x="31" y="64"/>
                  </a:lnTo>
                  <a:lnTo>
                    <a:pt x="29" y="66"/>
                  </a:lnTo>
                  <a:lnTo>
                    <a:pt x="27" y="66"/>
                  </a:lnTo>
                  <a:lnTo>
                    <a:pt x="25" y="66"/>
                  </a:lnTo>
                  <a:lnTo>
                    <a:pt x="25" y="69"/>
                  </a:lnTo>
                  <a:lnTo>
                    <a:pt x="23" y="62"/>
                  </a:lnTo>
                  <a:lnTo>
                    <a:pt x="19" y="58"/>
                  </a:lnTo>
                  <a:lnTo>
                    <a:pt x="4" y="33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6" y="19"/>
                  </a:lnTo>
                  <a:lnTo>
                    <a:pt x="12" y="15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6" name="Freeform 22"/>
            <p:cNvSpPr>
              <a:spLocks/>
            </p:cNvSpPr>
            <p:nvPr/>
          </p:nvSpPr>
          <p:spPr bwMode="auto">
            <a:xfrm>
              <a:off x="852" y="1163"/>
              <a:ext cx="64" cy="66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40" y="2"/>
                </a:cxn>
                <a:cxn ang="0">
                  <a:pos x="44" y="0"/>
                </a:cxn>
                <a:cxn ang="0">
                  <a:pos x="48" y="2"/>
                </a:cxn>
                <a:cxn ang="0">
                  <a:pos x="50" y="6"/>
                </a:cxn>
                <a:cxn ang="0">
                  <a:pos x="52" y="10"/>
                </a:cxn>
                <a:cxn ang="0">
                  <a:pos x="62" y="37"/>
                </a:cxn>
                <a:cxn ang="0">
                  <a:pos x="64" y="41"/>
                </a:cxn>
                <a:cxn ang="0">
                  <a:pos x="64" y="43"/>
                </a:cxn>
                <a:cxn ang="0">
                  <a:pos x="64" y="45"/>
                </a:cxn>
                <a:cxn ang="0">
                  <a:pos x="64" y="47"/>
                </a:cxn>
                <a:cxn ang="0">
                  <a:pos x="62" y="49"/>
                </a:cxn>
                <a:cxn ang="0">
                  <a:pos x="60" y="52"/>
                </a:cxn>
                <a:cxn ang="0">
                  <a:pos x="58" y="52"/>
                </a:cxn>
                <a:cxn ang="0">
                  <a:pos x="54" y="54"/>
                </a:cxn>
                <a:cxn ang="0">
                  <a:pos x="25" y="66"/>
                </a:cxn>
                <a:cxn ang="0">
                  <a:pos x="21" y="66"/>
                </a:cxn>
                <a:cxn ang="0">
                  <a:pos x="19" y="66"/>
                </a:cxn>
                <a:cxn ang="0">
                  <a:pos x="17" y="62"/>
                </a:cxn>
                <a:cxn ang="0">
                  <a:pos x="13" y="58"/>
                </a:cxn>
                <a:cxn ang="0">
                  <a:pos x="3" y="31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6"/>
                </a:cxn>
                <a:cxn ang="0">
                  <a:pos x="7" y="14"/>
                </a:cxn>
                <a:cxn ang="0">
                  <a:pos x="13" y="12"/>
                </a:cxn>
                <a:cxn ang="0">
                  <a:pos x="36" y="4"/>
                </a:cxn>
                <a:cxn ang="0">
                  <a:pos x="36" y="4"/>
                </a:cxn>
              </a:cxnLst>
              <a:rect l="0" t="0" r="r" b="b"/>
              <a:pathLst>
                <a:path w="64" h="66">
                  <a:moveTo>
                    <a:pt x="36" y="4"/>
                  </a:moveTo>
                  <a:lnTo>
                    <a:pt x="40" y="2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6"/>
                  </a:lnTo>
                  <a:lnTo>
                    <a:pt x="52" y="10"/>
                  </a:lnTo>
                  <a:lnTo>
                    <a:pt x="62" y="37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5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4" y="54"/>
                  </a:lnTo>
                  <a:lnTo>
                    <a:pt x="25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17" y="62"/>
                  </a:lnTo>
                  <a:lnTo>
                    <a:pt x="13" y="58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6"/>
                  </a:lnTo>
                  <a:lnTo>
                    <a:pt x="7" y="14"/>
                  </a:lnTo>
                  <a:lnTo>
                    <a:pt x="13" y="12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7" name="Freeform 23"/>
            <p:cNvSpPr>
              <a:spLocks/>
            </p:cNvSpPr>
            <p:nvPr/>
          </p:nvSpPr>
          <p:spPr bwMode="auto">
            <a:xfrm>
              <a:off x="968" y="1132"/>
              <a:ext cx="60" cy="6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0" y="2"/>
                </a:cxn>
                <a:cxn ang="0">
                  <a:pos x="54" y="4"/>
                </a:cxn>
                <a:cxn ang="0">
                  <a:pos x="54" y="10"/>
                </a:cxn>
                <a:cxn ang="0">
                  <a:pos x="60" y="39"/>
                </a:cxn>
                <a:cxn ang="0">
                  <a:pos x="60" y="41"/>
                </a:cxn>
                <a:cxn ang="0">
                  <a:pos x="60" y="45"/>
                </a:cxn>
                <a:cxn ang="0">
                  <a:pos x="60" y="47"/>
                </a:cxn>
                <a:cxn ang="0">
                  <a:pos x="60" y="49"/>
                </a:cxn>
                <a:cxn ang="0">
                  <a:pos x="58" y="49"/>
                </a:cxn>
                <a:cxn ang="0">
                  <a:pos x="56" y="49"/>
                </a:cxn>
                <a:cxn ang="0">
                  <a:pos x="52" y="52"/>
                </a:cxn>
                <a:cxn ang="0">
                  <a:pos x="48" y="54"/>
                </a:cxn>
                <a:cxn ang="0">
                  <a:pos x="17" y="60"/>
                </a:cxn>
                <a:cxn ang="0">
                  <a:pos x="12" y="60"/>
                </a:cxn>
                <a:cxn ang="0">
                  <a:pos x="10" y="60"/>
                </a:cxn>
                <a:cxn ang="0">
                  <a:pos x="8" y="56"/>
                </a:cxn>
                <a:cxn ang="0">
                  <a:pos x="8" y="49"/>
                </a:cxn>
                <a:cxn ang="0">
                  <a:pos x="2" y="23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5" y="6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60" h="60">
                  <a:moveTo>
                    <a:pt x="37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4" y="4"/>
                  </a:lnTo>
                  <a:lnTo>
                    <a:pt x="54" y="10"/>
                  </a:lnTo>
                  <a:lnTo>
                    <a:pt x="60" y="39"/>
                  </a:lnTo>
                  <a:lnTo>
                    <a:pt x="60" y="41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2" y="52"/>
                  </a:lnTo>
                  <a:lnTo>
                    <a:pt x="48" y="54"/>
                  </a:lnTo>
                  <a:lnTo>
                    <a:pt x="17" y="60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5" y="6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8" name="Freeform 24"/>
            <p:cNvSpPr>
              <a:spLocks/>
            </p:cNvSpPr>
            <p:nvPr/>
          </p:nvSpPr>
          <p:spPr bwMode="auto">
            <a:xfrm>
              <a:off x="1086" y="1115"/>
              <a:ext cx="58" cy="56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5" y="0"/>
                </a:cxn>
                <a:cxn ang="0">
                  <a:pos x="49" y="0"/>
                </a:cxn>
                <a:cxn ang="0">
                  <a:pos x="51" y="4"/>
                </a:cxn>
                <a:cxn ang="0">
                  <a:pos x="53" y="4"/>
                </a:cxn>
                <a:cxn ang="0">
                  <a:pos x="53" y="7"/>
                </a:cxn>
                <a:cxn ang="0">
                  <a:pos x="56" y="9"/>
                </a:cxn>
                <a:cxn ang="0">
                  <a:pos x="56" y="13"/>
                </a:cxn>
                <a:cxn ang="0">
                  <a:pos x="58" y="42"/>
                </a:cxn>
                <a:cxn ang="0">
                  <a:pos x="58" y="44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56" y="50"/>
                </a:cxn>
                <a:cxn ang="0">
                  <a:pos x="53" y="52"/>
                </a:cxn>
                <a:cxn ang="0">
                  <a:pos x="51" y="52"/>
                </a:cxn>
                <a:cxn ang="0">
                  <a:pos x="47" y="52"/>
                </a:cxn>
                <a:cxn ang="0">
                  <a:pos x="43" y="54"/>
                </a:cxn>
                <a:cxn ang="0">
                  <a:pos x="14" y="56"/>
                </a:cxn>
                <a:cxn ang="0">
                  <a:pos x="10" y="56"/>
                </a:cxn>
                <a:cxn ang="0">
                  <a:pos x="8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6" y="52"/>
                </a:cxn>
                <a:cxn ang="0">
                  <a:pos x="6" y="50"/>
                </a:cxn>
                <a:cxn ang="0">
                  <a:pos x="4" y="46"/>
                </a:cxn>
                <a:cxn ang="0">
                  <a:pos x="4" y="44"/>
                </a:cxn>
                <a:cxn ang="0">
                  <a:pos x="2" y="17"/>
                </a:cxn>
                <a:cxn ang="0">
                  <a:pos x="2" y="13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58" h="56">
                  <a:moveTo>
                    <a:pt x="39" y="0"/>
                  </a:moveTo>
                  <a:lnTo>
                    <a:pt x="45" y="0"/>
                  </a:lnTo>
                  <a:lnTo>
                    <a:pt x="49" y="0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3" y="7"/>
                  </a:lnTo>
                  <a:lnTo>
                    <a:pt x="56" y="9"/>
                  </a:lnTo>
                  <a:lnTo>
                    <a:pt x="56" y="13"/>
                  </a:lnTo>
                  <a:lnTo>
                    <a:pt x="58" y="42"/>
                  </a:lnTo>
                  <a:lnTo>
                    <a:pt x="58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3" y="52"/>
                  </a:lnTo>
                  <a:lnTo>
                    <a:pt x="51" y="52"/>
                  </a:lnTo>
                  <a:lnTo>
                    <a:pt x="47" y="52"/>
                  </a:lnTo>
                  <a:lnTo>
                    <a:pt x="43" y="54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49" name="Freeform 25"/>
            <p:cNvSpPr>
              <a:spLocks/>
            </p:cNvSpPr>
            <p:nvPr/>
          </p:nvSpPr>
          <p:spPr bwMode="auto">
            <a:xfrm>
              <a:off x="1203" y="1113"/>
              <a:ext cx="56" cy="5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8" y="0"/>
                </a:cxn>
                <a:cxn ang="0">
                  <a:pos x="52" y="0"/>
                </a:cxn>
                <a:cxn ang="0">
                  <a:pos x="54" y="4"/>
                </a:cxn>
                <a:cxn ang="0">
                  <a:pos x="54" y="4"/>
                </a:cxn>
                <a:cxn ang="0">
                  <a:pos x="56" y="9"/>
                </a:cxn>
                <a:cxn ang="0">
                  <a:pos x="56" y="11"/>
                </a:cxn>
                <a:cxn ang="0">
                  <a:pos x="56" y="15"/>
                </a:cxn>
                <a:cxn ang="0">
                  <a:pos x="56" y="42"/>
                </a:cxn>
                <a:cxn ang="0">
                  <a:pos x="54" y="44"/>
                </a:cxn>
                <a:cxn ang="0">
                  <a:pos x="54" y="48"/>
                </a:cxn>
                <a:cxn ang="0">
                  <a:pos x="54" y="50"/>
                </a:cxn>
                <a:cxn ang="0">
                  <a:pos x="54" y="52"/>
                </a:cxn>
                <a:cxn ang="0">
                  <a:pos x="52" y="52"/>
                </a:cxn>
                <a:cxn ang="0">
                  <a:pos x="50" y="52"/>
                </a:cxn>
                <a:cxn ang="0">
                  <a:pos x="44" y="52"/>
                </a:cxn>
                <a:cxn ang="0">
                  <a:pos x="40" y="54"/>
                </a:cxn>
                <a:cxn ang="0">
                  <a:pos x="11" y="54"/>
                </a:cxn>
                <a:cxn ang="0">
                  <a:pos x="5" y="52"/>
                </a:cxn>
                <a:cxn ang="0">
                  <a:pos x="3" y="52"/>
                </a:cxn>
                <a:cxn ang="0">
                  <a:pos x="3" y="50"/>
                </a:cxn>
                <a:cxn ang="0">
                  <a:pos x="3" y="46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56" h="54">
                  <a:moveTo>
                    <a:pt x="42" y="0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6" y="9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4" y="52"/>
                  </a:lnTo>
                  <a:lnTo>
                    <a:pt x="40" y="54"/>
                  </a:lnTo>
                  <a:lnTo>
                    <a:pt x="11" y="54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0" name="Freeform 26"/>
            <p:cNvSpPr>
              <a:spLocks/>
            </p:cNvSpPr>
            <p:nvPr/>
          </p:nvSpPr>
          <p:spPr bwMode="auto">
            <a:xfrm>
              <a:off x="1319" y="1122"/>
              <a:ext cx="58" cy="59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52" y="6"/>
                </a:cxn>
                <a:cxn ang="0">
                  <a:pos x="56" y="8"/>
                </a:cxn>
                <a:cxn ang="0">
                  <a:pos x="58" y="12"/>
                </a:cxn>
                <a:cxn ang="0">
                  <a:pos x="58" y="14"/>
                </a:cxn>
                <a:cxn ang="0">
                  <a:pos x="58" y="20"/>
                </a:cxn>
                <a:cxn ang="0">
                  <a:pos x="56" y="49"/>
                </a:cxn>
                <a:cxn ang="0">
                  <a:pos x="54" y="51"/>
                </a:cxn>
                <a:cxn ang="0">
                  <a:pos x="52" y="55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46" y="57"/>
                </a:cxn>
                <a:cxn ang="0">
                  <a:pos x="43" y="57"/>
                </a:cxn>
                <a:cxn ang="0">
                  <a:pos x="39" y="57"/>
                </a:cxn>
                <a:cxn ang="0">
                  <a:pos x="35" y="59"/>
                </a:cxn>
                <a:cxn ang="0">
                  <a:pos x="6" y="53"/>
                </a:cxn>
                <a:cxn ang="0">
                  <a:pos x="2" y="51"/>
                </a:cxn>
                <a:cxn ang="0">
                  <a:pos x="2" y="49"/>
                </a:cxn>
                <a:cxn ang="0">
                  <a:pos x="0" y="45"/>
                </a:cxn>
                <a:cxn ang="0">
                  <a:pos x="2" y="39"/>
                </a:cxn>
                <a:cxn ang="0">
                  <a:pos x="4" y="14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46" y="6"/>
                </a:cxn>
                <a:cxn ang="0">
                  <a:pos x="46" y="6"/>
                </a:cxn>
              </a:cxnLst>
              <a:rect l="0" t="0" r="r" b="b"/>
              <a:pathLst>
                <a:path w="58" h="59">
                  <a:moveTo>
                    <a:pt x="46" y="6"/>
                  </a:moveTo>
                  <a:lnTo>
                    <a:pt x="52" y="6"/>
                  </a:lnTo>
                  <a:lnTo>
                    <a:pt x="56" y="8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56" y="49"/>
                  </a:lnTo>
                  <a:lnTo>
                    <a:pt x="54" y="51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39" y="57"/>
                  </a:lnTo>
                  <a:lnTo>
                    <a:pt x="35" y="59"/>
                  </a:lnTo>
                  <a:lnTo>
                    <a:pt x="6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" y="39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1" name="Freeform 27"/>
            <p:cNvSpPr>
              <a:spLocks/>
            </p:cNvSpPr>
            <p:nvPr/>
          </p:nvSpPr>
          <p:spPr bwMode="auto">
            <a:xfrm>
              <a:off x="1431" y="1146"/>
              <a:ext cx="64" cy="64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57" y="11"/>
                </a:cxn>
                <a:cxn ang="0">
                  <a:pos x="60" y="15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1"/>
                </a:cxn>
                <a:cxn ang="0">
                  <a:pos x="62" y="23"/>
                </a:cxn>
                <a:cxn ang="0">
                  <a:pos x="62" y="27"/>
                </a:cxn>
                <a:cxn ang="0">
                  <a:pos x="51" y="54"/>
                </a:cxn>
                <a:cxn ang="0">
                  <a:pos x="51" y="58"/>
                </a:cxn>
                <a:cxn ang="0">
                  <a:pos x="49" y="60"/>
                </a:cxn>
                <a:cxn ang="0">
                  <a:pos x="49" y="62"/>
                </a:cxn>
                <a:cxn ang="0">
                  <a:pos x="47" y="64"/>
                </a:cxn>
                <a:cxn ang="0">
                  <a:pos x="45" y="62"/>
                </a:cxn>
                <a:cxn ang="0">
                  <a:pos x="43" y="62"/>
                </a:cxn>
                <a:cxn ang="0">
                  <a:pos x="39" y="62"/>
                </a:cxn>
                <a:cxn ang="0">
                  <a:pos x="35" y="60"/>
                </a:cxn>
                <a:cxn ang="0">
                  <a:pos x="6" y="52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2" y="38"/>
                </a:cxn>
                <a:cxn ang="0">
                  <a:pos x="8" y="11"/>
                </a:cxn>
                <a:cxn ang="0">
                  <a:pos x="10" y="7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9" y="2"/>
                </a:cxn>
                <a:cxn ang="0">
                  <a:pos x="51" y="11"/>
                </a:cxn>
                <a:cxn ang="0">
                  <a:pos x="51" y="11"/>
                </a:cxn>
              </a:cxnLst>
              <a:rect l="0" t="0" r="r" b="b"/>
              <a:pathLst>
                <a:path w="64" h="64">
                  <a:moveTo>
                    <a:pt x="51" y="11"/>
                  </a:moveTo>
                  <a:lnTo>
                    <a:pt x="57" y="11"/>
                  </a:lnTo>
                  <a:lnTo>
                    <a:pt x="60" y="15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7"/>
                  </a:lnTo>
                  <a:lnTo>
                    <a:pt x="51" y="54"/>
                  </a:lnTo>
                  <a:lnTo>
                    <a:pt x="51" y="58"/>
                  </a:lnTo>
                  <a:lnTo>
                    <a:pt x="49" y="60"/>
                  </a:lnTo>
                  <a:lnTo>
                    <a:pt x="49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3" y="62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6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51" y="11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2" name="Freeform 28"/>
            <p:cNvSpPr>
              <a:spLocks/>
            </p:cNvSpPr>
            <p:nvPr/>
          </p:nvSpPr>
          <p:spPr bwMode="auto">
            <a:xfrm>
              <a:off x="1540" y="1190"/>
              <a:ext cx="64" cy="66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4" y="20"/>
                </a:cxn>
                <a:cxn ang="0">
                  <a:pos x="64" y="27"/>
                </a:cxn>
                <a:cxn ang="0">
                  <a:pos x="62" y="31"/>
                </a:cxn>
                <a:cxn ang="0">
                  <a:pos x="52" y="55"/>
                </a:cxn>
                <a:cxn ang="0">
                  <a:pos x="50" y="60"/>
                </a:cxn>
                <a:cxn ang="0">
                  <a:pos x="48" y="62"/>
                </a:cxn>
                <a:cxn ang="0">
                  <a:pos x="46" y="64"/>
                </a:cxn>
                <a:cxn ang="0">
                  <a:pos x="46" y="66"/>
                </a:cxn>
                <a:cxn ang="0">
                  <a:pos x="43" y="66"/>
                </a:cxn>
                <a:cxn ang="0">
                  <a:pos x="39" y="66"/>
                </a:cxn>
                <a:cxn ang="0">
                  <a:pos x="35" y="64"/>
                </a:cxn>
                <a:cxn ang="0">
                  <a:pos x="33" y="62"/>
                </a:cxn>
                <a:cxn ang="0">
                  <a:pos x="4" y="49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2" y="35"/>
                </a:cxn>
                <a:cxn ang="0">
                  <a:pos x="15" y="8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56" y="14"/>
                </a:cxn>
                <a:cxn ang="0">
                  <a:pos x="56" y="14"/>
                </a:cxn>
              </a:cxnLst>
              <a:rect l="0" t="0" r="r" b="b"/>
              <a:pathLst>
                <a:path w="64" h="66">
                  <a:moveTo>
                    <a:pt x="56" y="14"/>
                  </a:moveTo>
                  <a:lnTo>
                    <a:pt x="60" y="16"/>
                  </a:lnTo>
                  <a:lnTo>
                    <a:pt x="62" y="18"/>
                  </a:lnTo>
                  <a:lnTo>
                    <a:pt x="64" y="20"/>
                  </a:lnTo>
                  <a:lnTo>
                    <a:pt x="64" y="27"/>
                  </a:lnTo>
                  <a:lnTo>
                    <a:pt x="62" y="31"/>
                  </a:lnTo>
                  <a:lnTo>
                    <a:pt x="52" y="55"/>
                  </a:lnTo>
                  <a:lnTo>
                    <a:pt x="50" y="60"/>
                  </a:lnTo>
                  <a:lnTo>
                    <a:pt x="48" y="62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3" y="66"/>
                  </a:lnTo>
                  <a:lnTo>
                    <a:pt x="39" y="66"/>
                  </a:lnTo>
                  <a:lnTo>
                    <a:pt x="35" y="64"/>
                  </a:lnTo>
                  <a:lnTo>
                    <a:pt x="33" y="62"/>
                  </a:lnTo>
                  <a:lnTo>
                    <a:pt x="4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2" y="35"/>
                  </a:lnTo>
                  <a:lnTo>
                    <a:pt x="15" y="8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56" y="14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3" name="Freeform 29"/>
            <p:cNvSpPr>
              <a:spLocks/>
            </p:cNvSpPr>
            <p:nvPr/>
          </p:nvSpPr>
          <p:spPr bwMode="auto">
            <a:xfrm>
              <a:off x="1641" y="1245"/>
              <a:ext cx="68" cy="69"/>
            </a:xfrm>
            <a:custGeom>
              <a:avLst/>
              <a:gdLst/>
              <a:ahLst/>
              <a:cxnLst>
                <a:cxn ang="0">
                  <a:pos x="60" y="19"/>
                </a:cxn>
                <a:cxn ang="0">
                  <a:pos x="64" y="21"/>
                </a:cxn>
                <a:cxn ang="0">
                  <a:pos x="66" y="23"/>
                </a:cxn>
                <a:cxn ang="0">
                  <a:pos x="68" y="29"/>
                </a:cxn>
                <a:cxn ang="0">
                  <a:pos x="66" y="34"/>
                </a:cxn>
                <a:cxn ang="0">
                  <a:pos x="64" y="38"/>
                </a:cxn>
                <a:cxn ang="0">
                  <a:pos x="50" y="62"/>
                </a:cxn>
                <a:cxn ang="0">
                  <a:pos x="46" y="67"/>
                </a:cxn>
                <a:cxn ang="0">
                  <a:pos x="42" y="69"/>
                </a:cxn>
                <a:cxn ang="0">
                  <a:pos x="40" y="69"/>
                </a:cxn>
                <a:cxn ang="0">
                  <a:pos x="37" y="67"/>
                </a:cxn>
                <a:cxn ang="0">
                  <a:pos x="33" y="65"/>
                </a:cxn>
                <a:cxn ang="0">
                  <a:pos x="29" y="65"/>
                </a:cxn>
                <a:cxn ang="0">
                  <a:pos x="4" y="48"/>
                </a:cxn>
                <a:cxn ang="0">
                  <a:pos x="0" y="44"/>
                </a:cxn>
                <a:cxn ang="0">
                  <a:pos x="0" y="42"/>
                </a:cxn>
                <a:cxn ang="0">
                  <a:pos x="0" y="38"/>
                </a:cxn>
                <a:cxn ang="0">
                  <a:pos x="4" y="34"/>
                </a:cxn>
                <a:cxn ang="0">
                  <a:pos x="19" y="9"/>
                </a:cxn>
                <a:cxn ang="0">
                  <a:pos x="23" y="3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5" y="3"/>
                </a:cxn>
                <a:cxn ang="0">
                  <a:pos x="40" y="5"/>
                </a:cxn>
                <a:cxn ang="0">
                  <a:pos x="60" y="19"/>
                </a:cxn>
                <a:cxn ang="0">
                  <a:pos x="60" y="19"/>
                </a:cxn>
              </a:cxnLst>
              <a:rect l="0" t="0" r="r" b="b"/>
              <a:pathLst>
                <a:path w="68" h="69">
                  <a:moveTo>
                    <a:pt x="60" y="19"/>
                  </a:moveTo>
                  <a:lnTo>
                    <a:pt x="64" y="21"/>
                  </a:lnTo>
                  <a:lnTo>
                    <a:pt x="66" y="23"/>
                  </a:lnTo>
                  <a:lnTo>
                    <a:pt x="68" y="29"/>
                  </a:lnTo>
                  <a:lnTo>
                    <a:pt x="66" y="34"/>
                  </a:lnTo>
                  <a:lnTo>
                    <a:pt x="64" y="38"/>
                  </a:lnTo>
                  <a:lnTo>
                    <a:pt x="50" y="62"/>
                  </a:lnTo>
                  <a:lnTo>
                    <a:pt x="46" y="67"/>
                  </a:lnTo>
                  <a:lnTo>
                    <a:pt x="42" y="69"/>
                  </a:lnTo>
                  <a:lnTo>
                    <a:pt x="40" y="69"/>
                  </a:lnTo>
                  <a:lnTo>
                    <a:pt x="37" y="67"/>
                  </a:lnTo>
                  <a:lnTo>
                    <a:pt x="33" y="65"/>
                  </a:lnTo>
                  <a:lnTo>
                    <a:pt x="29" y="65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19" y="9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40" y="5"/>
                  </a:lnTo>
                  <a:lnTo>
                    <a:pt x="60" y="19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4" name="Freeform 30"/>
            <p:cNvSpPr>
              <a:spLocks/>
            </p:cNvSpPr>
            <p:nvPr/>
          </p:nvSpPr>
          <p:spPr bwMode="auto">
            <a:xfrm>
              <a:off x="1734" y="1314"/>
              <a:ext cx="70" cy="70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66" y="27"/>
                </a:cxn>
                <a:cxn ang="0">
                  <a:pos x="70" y="29"/>
                </a:cxn>
                <a:cxn ang="0">
                  <a:pos x="70" y="31"/>
                </a:cxn>
                <a:cxn ang="0">
                  <a:pos x="68" y="35"/>
                </a:cxn>
                <a:cxn ang="0">
                  <a:pos x="64" y="41"/>
                </a:cxn>
                <a:cxn ang="0">
                  <a:pos x="48" y="64"/>
                </a:cxn>
                <a:cxn ang="0">
                  <a:pos x="44" y="68"/>
                </a:cxn>
                <a:cxn ang="0">
                  <a:pos x="39" y="70"/>
                </a:cxn>
                <a:cxn ang="0">
                  <a:pos x="37" y="70"/>
                </a:cxn>
                <a:cxn ang="0">
                  <a:pos x="35" y="68"/>
                </a:cxn>
                <a:cxn ang="0">
                  <a:pos x="31" y="66"/>
                </a:cxn>
                <a:cxn ang="0">
                  <a:pos x="29" y="64"/>
                </a:cxn>
                <a:cxn ang="0">
                  <a:pos x="4" y="43"/>
                </a:cxn>
                <a:cxn ang="0">
                  <a:pos x="2" y="41"/>
                </a:cxn>
                <a:cxn ang="0">
                  <a:pos x="0" y="37"/>
                </a:cxn>
                <a:cxn ang="0">
                  <a:pos x="2" y="33"/>
                </a:cxn>
                <a:cxn ang="0">
                  <a:pos x="6" y="29"/>
                </a:cxn>
                <a:cxn ang="0">
                  <a:pos x="25" y="6"/>
                </a:cxn>
                <a:cxn ang="0">
                  <a:pos x="29" y="2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9" y="2"/>
                </a:cxn>
                <a:cxn ang="0">
                  <a:pos x="46" y="6"/>
                </a:cxn>
                <a:cxn ang="0">
                  <a:pos x="64" y="22"/>
                </a:cxn>
                <a:cxn ang="0">
                  <a:pos x="64" y="22"/>
                </a:cxn>
              </a:cxnLst>
              <a:rect l="0" t="0" r="r" b="b"/>
              <a:pathLst>
                <a:path w="70" h="70">
                  <a:moveTo>
                    <a:pt x="64" y="22"/>
                  </a:moveTo>
                  <a:lnTo>
                    <a:pt x="66" y="27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68" y="35"/>
                  </a:lnTo>
                  <a:lnTo>
                    <a:pt x="64" y="41"/>
                  </a:lnTo>
                  <a:lnTo>
                    <a:pt x="48" y="64"/>
                  </a:lnTo>
                  <a:lnTo>
                    <a:pt x="44" y="68"/>
                  </a:lnTo>
                  <a:lnTo>
                    <a:pt x="39" y="70"/>
                  </a:lnTo>
                  <a:lnTo>
                    <a:pt x="37" y="70"/>
                  </a:lnTo>
                  <a:lnTo>
                    <a:pt x="35" y="68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4" y="43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3"/>
                  </a:lnTo>
                  <a:lnTo>
                    <a:pt x="6" y="29"/>
                  </a:lnTo>
                  <a:lnTo>
                    <a:pt x="25" y="6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6" y="6"/>
                  </a:lnTo>
                  <a:lnTo>
                    <a:pt x="64" y="22"/>
                  </a:lnTo>
                  <a:lnTo>
                    <a:pt x="64" y="2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5" name="Freeform 31"/>
            <p:cNvSpPr>
              <a:spLocks/>
            </p:cNvSpPr>
            <p:nvPr/>
          </p:nvSpPr>
          <p:spPr bwMode="auto">
            <a:xfrm>
              <a:off x="1823" y="1392"/>
              <a:ext cx="70" cy="72"/>
            </a:xfrm>
            <a:custGeom>
              <a:avLst/>
              <a:gdLst/>
              <a:ahLst/>
              <a:cxnLst>
                <a:cxn ang="0">
                  <a:pos x="64" y="27"/>
                </a:cxn>
                <a:cxn ang="0">
                  <a:pos x="66" y="31"/>
                </a:cxn>
                <a:cxn ang="0">
                  <a:pos x="70" y="35"/>
                </a:cxn>
                <a:cxn ang="0">
                  <a:pos x="70" y="39"/>
                </a:cxn>
                <a:cxn ang="0">
                  <a:pos x="68" y="41"/>
                </a:cxn>
                <a:cxn ang="0">
                  <a:pos x="64" y="48"/>
                </a:cxn>
                <a:cxn ang="0">
                  <a:pos x="43" y="66"/>
                </a:cxn>
                <a:cxn ang="0">
                  <a:pos x="39" y="68"/>
                </a:cxn>
                <a:cxn ang="0">
                  <a:pos x="37" y="70"/>
                </a:cxn>
                <a:cxn ang="0">
                  <a:pos x="35" y="70"/>
                </a:cxn>
                <a:cxn ang="0">
                  <a:pos x="33" y="72"/>
                </a:cxn>
                <a:cxn ang="0">
                  <a:pos x="31" y="70"/>
                </a:cxn>
                <a:cxn ang="0">
                  <a:pos x="29" y="68"/>
                </a:cxn>
                <a:cxn ang="0">
                  <a:pos x="27" y="66"/>
                </a:cxn>
                <a:cxn ang="0">
                  <a:pos x="23" y="62"/>
                </a:cxn>
                <a:cxn ang="0">
                  <a:pos x="4" y="39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2" y="33"/>
                </a:cxn>
                <a:cxn ang="0">
                  <a:pos x="2" y="31"/>
                </a:cxn>
                <a:cxn ang="0">
                  <a:pos x="4" y="27"/>
                </a:cxn>
                <a:cxn ang="0">
                  <a:pos x="6" y="25"/>
                </a:cxn>
                <a:cxn ang="0">
                  <a:pos x="29" y="6"/>
                </a:cxn>
                <a:cxn ang="0">
                  <a:pos x="33" y="2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1" y="2"/>
                </a:cxn>
                <a:cxn ang="0">
                  <a:pos x="43" y="4"/>
                </a:cxn>
                <a:cxn ang="0">
                  <a:pos x="47" y="8"/>
                </a:cxn>
                <a:cxn ang="0">
                  <a:pos x="64" y="27"/>
                </a:cxn>
                <a:cxn ang="0">
                  <a:pos x="64" y="27"/>
                </a:cxn>
              </a:cxnLst>
              <a:rect l="0" t="0" r="r" b="b"/>
              <a:pathLst>
                <a:path w="70" h="72">
                  <a:moveTo>
                    <a:pt x="64" y="27"/>
                  </a:moveTo>
                  <a:lnTo>
                    <a:pt x="66" y="31"/>
                  </a:lnTo>
                  <a:lnTo>
                    <a:pt x="70" y="35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4" y="48"/>
                  </a:lnTo>
                  <a:lnTo>
                    <a:pt x="43" y="66"/>
                  </a:lnTo>
                  <a:lnTo>
                    <a:pt x="39" y="68"/>
                  </a:lnTo>
                  <a:lnTo>
                    <a:pt x="37" y="70"/>
                  </a:lnTo>
                  <a:lnTo>
                    <a:pt x="35" y="70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29" y="68"/>
                  </a:lnTo>
                  <a:lnTo>
                    <a:pt x="27" y="66"/>
                  </a:lnTo>
                  <a:lnTo>
                    <a:pt x="23" y="62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29" y="6"/>
                  </a:lnTo>
                  <a:lnTo>
                    <a:pt x="33" y="2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64" y="27"/>
                  </a:lnTo>
                  <a:lnTo>
                    <a:pt x="64" y="2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6" name="Freeform 32"/>
            <p:cNvSpPr>
              <a:spLocks/>
            </p:cNvSpPr>
            <p:nvPr/>
          </p:nvSpPr>
          <p:spPr bwMode="auto">
            <a:xfrm>
              <a:off x="1895" y="1483"/>
              <a:ext cx="70" cy="72"/>
            </a:xfrm>
            <a:custGeom>
              <a:avLst/>
              <a:gdLst/>
              <a:ahLst/>
              <a:cxnLst>
                <a:cxn ang="0">
                  <a:pos x="64" y="33"/>
                </a:cxn>
                <a:cxn ang="0">
                  <a:pos x="68" y="35"/>
                </a:cxn>
                <a:cxn ang="0">
                  <a:pos x="70" y="41"/>
                </a:cxn>
                <a:cxn ang="0">
                  <a:pos x="68" y="45"/>
                </a:cxn>
                <a:cxn ang="0">
                  <a:pos x="66" y="48"/>
                </a:cxn>
                <a:cxn ang="0">
                  <a:pos x="60" y="52"/>
                </a:cxn>
                <a:cxn ang="0">
                  <a:pos x="40" y="66"/>
                </a:cxn>
                <a:cxn ang="0">
                  <a:pos x="35" y="70"/>
                </a:cxn>
                <a:cxn ang="0">
                  <a:pos x="31" y="70"/>
                </a:cxn>
                <a:cxn ang="0">
                  <a:pos x="29" y="70"/>
                </a:cxn>
                <a:cxn ang="0">
                  <a:pos x="27" y="72"/>
                </a:cxn>
                <a:cxn ang="0">
                  <a:pos x="25" y="70"/>
                </a:cxn>
                <a:cxn ang="0">
                  <a:pos x="23" y="68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4" y="35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" y="27"/>
                </a:cxn>
                <a:cxn ang="0">
                  <a:pos x="6" y="21"/>
                </a:cxn>
                <a:cxn ang="0">
                  <a:pos x="31" y="6"/>
                </a:cxn>
                <a:cxn ang="0">
                  <a:pos x="33" y="4"/>
                </a:cxn>
                <a:cxn ang="0">
                  <a:pos x="37" y="4"/>
                </a:cxn>
                <a:cxn ang="0">
                  <a:pos x="40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4"/>
                </a:cxn>
                <a:cxn ang="0">
                  <a:pos x="46" y="6"/>
                </a:cxn>
                <a:cxn ang="0">
                  <a:pos x="50" y="10"/>
                </a:cxn>
                <a:cxn ang="0">
                  <a:pos x="64" y="33"/>
                </a:cxn>
                <a:cxn ang="0">
                  <a:pos x="64" y="33"/>
                </a:cxn>
              </a:cxnLst>
              <a:rect l="0" t="0" r="r" b="b"/>
              <a:pathLst>
                <a:path w="70" h="72">
                  <a:moveTo>
                    <a:pt x="64" y="33"/>
                  </a:moveTo>
                  <a:lnTo>
                    <a:pt x="68" y="35"/>
                  </a:lnTo>
                  <a:lnTo>
                    <a:pt x="70" y="41"/>
                  </a:lnTo>
                  <a:lnTo>
                    <a:pt x="68" y="45"/>
                  </a:lnTo>
                  <a:lnTo>
                    <a:pt x="66" y="48"/>
                  </a:lnTo>
                  <a:lnTo>
                    <a:pt x="60" y="52"/>
                  </a:lnTo>
                  <a:lnTo>
                    <a:pt x="40" y="66"/>
                  </a:lnTo>
                  <a:lnTo>
                    <a:pt x="35" y="70"/>
                  </a:lnTo>
                  <a:lnTo>
                    <a:pt x="31" y="70"/>
                  </a:lnTo>
                  <a:lnTo>
                    <a:pt x="29" y="70"/>
                  </a:lnTo>
                  <a:lnTo>
                    <a:pt x="27" y="72"/>
                  </a:lnTo>
                  <a:lnTo>
                    <a:pt x="25" y="70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6" y="21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64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7" name="Freeform 33"/>
            <p:cNvSpPr>
              <a:spLocks/>
            </p:cNvSpPr>
            <p:nvPr/>
          </p:nvSpPr>
          <p:spPr bwMode="auto">
            <a:xfrm>
              <a:off x="1955" y="1584"/>
              <a:ext cx="68" cy="68"/>
            </a:xfrm>
            <a:custGeom>
              <a:avLst/>
              <a:gdLst/>
              <a:ahLst/>
              <a:cxnLst>
                <a:cxn ang="0">
                  <a:pos x="64" y="33"/>
                </a:cxn>
                <a:cxn ang="0">
                  <a:pos x="66" y="40"/>
                </a:cxn>
                <a:cxn ang="0">
                  <a:pos x="68" y="40"/>
                </a:cxn>
                <a:cxn ang="0">
                  <a:pos x="68" y="42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64" y="48"/>
                </a:cxn>
                <a:cxn ang="0">
                  <a:pos x="60" y="52"/>
                </a:cxn>
                <a:cxn ang="0">
                  <a:pos x="35" y="64"/>
                </a:cxn>
                <a:cxn ang="0">
                  <a:pos x="29" y="66"/>
                </a:cxn>
                <a:cxn ang="0">
                  <a:pos x="25" y="68"/>
                </a:cxn>
                <a:cxn ang="0">
                  <a:pos x="23" y="66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17" y="56"/>
                </a:cxn>
                <a:cxn ang="0">
                  <a:pos x="2" y="31"/>
                </a:cxn>
                <a:cxn ang="0">
                  <a:pos x="0" y="27"/>
                </a:cxn>
                <a:cxn ang="0">
                  <a:pos x="0" y="23"/>
                </a:cxn>
                <a:cxn ang="0">
                  <a:pos x="4" y="21"/>
                </a:cxn>
                <a:cxn ang="0">
                  <a:pos x="10" y="19"/>
                </a:cxn>
                <a:cxn ang="0">
                  <a:pos x="35" y="2"/>
                </a:cxn>
                <a:cxn ang="0">
                  <a:pos x="37" y="0"/>
                </a:cxn>
                <a:cxn ang="0">
                  <a:pos x="41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8" y="2"/>
                </a:cxn>
                <a:cxn ang="0">
                  <a:pos x="50" y="4"/>
                </a:cxn>
                <a:cxn ang="0">
                  <a:pos x="52" y="11"/>
                </a:cxn>
                <a:cxn ang="0">
                  <a:pos x="64" y="33"/>
                </a:cxn>
                <a:cxn ang="0">
                  <a:pos x="64" y="33"/>
                </a:cxn>
              </a:cxnLst>
              <a:rect l="0" t="0" r="r" b="b"/>
              <a:pathLst>
                <a:path w="68" h="68">
                  <a:moveTo>
                    <a:pt x="64" y="33"/>
                  </a:moveTo>
                  <a:lnTo>
                    <a:pt x="66" y="4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8"/>
                  </a:lnTo>
                  <a:lnTo>
                    <a:pt x="60" y="52"/>
                  </a:lnTo>
                  <a:lnTo>
                    <a:pt x="35" y="64"/>
                  </a:lnTo>
                  <a:lnTo>
                    <a:pt x="29" y="66"/>
                  </a:lnTo>
                  <a:lnTo>
                    <a:pt x="25" y="68"/>
                  </a:lnTo>
                  <a:lnTo>
                    <a:pt x="23" y="66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17" y="56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35" y="2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2" y="11"/>
                  </a:lnTo>
                  <a:lnTo>
                    <a:pt x="64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8" name="Freeform 34"/>
            <p:cNvSpPr>
              <a:spLocks/>
            </p:cNvSpPr>
            <p:nvPr/>
          </p:nvSpPr>
          <p:spPr bwMode="auto">
            <a:xfrm>
              <a:off x="2005" y="1690"/>
              <a:ext cx="66" cy="66"/>
            </a:xfrm>
            <a:custGeom>
              <a:avLst/>
              <a:gdLst/>
              <a:ahLst/>
              <a:cxnLst>
                <a:cxn ang="0">
                  <a:pos x="64" y="37"/>
                </a:cxn>
                <a:cxn ang="0">
                  <a:pos x="66" y="39"/>
                </a:cxn>
                <a:cxn ang="0">
                  <a:pos x="64" y="45"/>
                </a:cxn>
                <a:cxn ang="0">
                  <a:pos x="64" y="49"/>
                </a:cxn>
                <a:cxn ang="0">
                  <a:pos x="62" y="49"/>
                </a:cxn>
                <a:cxn ang="0">
                  <a:pos x="60" y="49"/>
                </a:cxn>
                <a:cxn ang="0">
                  <a:pos x="58" y="51"/>
                </a:cxn>
                <a:cxn ang="0">
                  <a:pos x="53" y="53"/>
                </a:cxn>
                <a:cxn ang="0">
                  <a:pos x="29" y="64"/>
                </a:cxn>
                <a:cxn ang="0">
                  <a:pos x="22" y="66"/>
                </a:cxn>
                <a:cxn ang="0">
                  <a:pos x="18" y="66"/>
                </a:cxn>
                <a:cxn ang="0">
                  <a:pos x="16" y="64"/>
                </a:cxn>
                <a:cxn ang="0">
                  <a:pos x="14" y="62"/>
                </a:cxn>
                <a:cxn ang="0">
                  <a:pos x="12" y="57"/>
                </a:cxn>
                <a:cxn ang="0">
                  <a:pos x="12" y="53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35" y="4"/>
                </a:cxn>
                <a:cxn ang="0">
                  <a:pos x="37" y="2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6"/>
                </a:cxn>
                <a:cxn ang="0">
                  <a:pos x="51" y="12"/>
                </a:cxn>
                <a:cxn ang="0">
                  <a:pos x="64" y="37"/>
                </a:cxn>
                <a:cxn ang="0">
                  <a:pos x="64" y="37"/>
                </a:cxn>
              </a:cxnLst>
              <a:rect l="0" t="0" r="r" b="b"/>
              <a:pathLst>
                <a:path w="66" h="66">
                  <a:moveTo>
                    <a:pt x="64" y="37"/>
                  </a:moveTo>
                  <a:lnTo>
                    <a:pt x="66" y="39"/>
                  </a:lnTo>
                  <a:lnTo>
                    <a:pt x="64" y="45"/>
                  </a:lnTo>
                  <a:lnTo>
                    <a:pt x="64" y="49"/>
                  </a:lnTo>
                  <a:lnTo>
                    <a:pt x="62" y="49"/>
                  </a:lnTo>
                  <a:lnTo>
                    <a:pt x="60" y="49"/>
                  </a:lnTo>
                  <a:lnTo>
                    <a:pt x="58" y="51"/>
                  </a:lnTo>
                  <a:lnTo>
                    <a:pt x="53" y="53"/>
                  </a:lnTo>
                  <a:lnTo>
                    <a:pt x="29" y="64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4" y="62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35" y="4"/>
                  </a:lnTo>
                  <a:lnTo>
                    <a:pt x="37" y="2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2"/>
                  </a:lnTo>
                  <a:lnTo>
                    <a:pt x="49" y="6"/>
                  </a:lnTo>
                  <a:lnTo>
                    <a:pt x="51" y="12"/>
                  </a:lnTo>
                  <a:lnTo>
                    <a:pt x="64" y="37"/>
                  </a:lnTo>
                  <a:lnTo>
                    <a:pt x="64" y="3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59" name="Freeform 35"/>
            <p:cNvSpPr>
              <a:spLocks/>
            </p:cNvSpPr>
            <p:nvPr/>
          </p:nvSpPr>
          <p:spPr bwMode="auto">
            <a:xfrm>
              <a:off x="338" y="1179"/>
              <a:ext cx="1716" cy="1719"/>
            </a:xfrm>
            <a:custGeom>
              <a:avLst/>
              <a:gdLst/>
              <a:ahLst/>
              <a:cxnLst>
                <a:cxn ang="0">
                  <a:pos x="946" y="5"/>
                </a:cxn>
                <a:cxn ang="0">
                  <a:pos x="1113" y="40"/>
                </a:cxn>
                <a:cxn ang="0">
                  <a:pos x="1266" y="104"/>
                </a:cxn>
                <a:cxn ang="0">
                  <a:pos x="1404" y="197"/>
                </a:cxn>
                <a:cxn ang="0">
                  <a:pos x="1520" y="312"/>
                </a:cxn>
                <a:cxn ang="0">
                  <a:pos x="1613" y="451"/>
                </a:cxn>
                <a:cxn ang="0">
                  <a:pos x="1677" y="604"/>
                </a:cxn>
                <a:cxn ang="0">
                  <a:pos x="1712" y="771"/>
                </a:cxn>
                <a:cxn ang="0">
                  <a:pos x="1712" y="946"/>
                </a:cxn>
                <a:cxn ang="0">
                  <a:pos x="1677" y="1114"/>
                </a:cxn>
                <a:cxn ang="0">
                  <a:pos x="1613" y="1269"/>
                </a:cxn>
                <a:cxn ang="0">
                  <a:pos x="1520" y="1405"/>
                </a:cxn>
                <a:cxn ang="0">
                  <a:pos x="1404" y="1523"/>
                </a:cxn>
                <a:cxn ang="0">
                  <a:pos x="1266" y="1616"/>
                </a:cxn>
                <a:cxn ang="0">
                  <a:pos x="1113" y="1680"/>
                </a:cxn>
                <a:cxn ang="0">
                  <a:pos x="946" y="1715"/>
                </a:cxn>
                <a:cxn ang="0">
                  <a:pos x="770" y="1715"/>
                </a:cxn>
                <a:cxn ang="0">
                  <a:pos x="603" y="1680"/>
                </a:cxn>
                <a:cxn ang="0">
                  <a:pos x="450" y="1616"/>
                </a:cxn>
                <a:cxn ang="0">
                  <a:pos x="312" y="1523"/>
                </a:cxn>
                <a:cxn ang="0">
                  <a:pos x="196" y="1405"/>
                </a:cxn>
                <a:cxn ang="0">
                  <a:pos x="104" y="1269"/>
                </a:cxn>
                <a:cxn ang="0">
                  <a:pos x="39" y="1114"/>
                </a:cxn>
                <a:cxn ang="0">
                  <a:pos x="4" y="946"/>
                </a:cxn>
                <a:cxn ang="0">
                  <a:pos x="4" y="771"/>
                </a:cxn>
                <a:cxn ang="0">
                  <a:pos x="39" y="604"/>
                </a:cxn>
                <a:cxn ang="0">
                  <a:pos x="104" y="451"/>
                </a:cxn>
                <a:cxn ang="0">
                  <a:pos x="196" y="312"/>
                </a:cxn>
                <a:cxn ang="0">
                  <a:pos x="312" y="197"/>
                </a:cxn>
                <a:cxn ang="0">
                  <a:pos x="450" y="104"/>
                </a:cxn>
                <a:cxn ang="0">
                  <a:pos x="603" y="40"/>
                </a:cxn>
                <a:cxn ang="0">
                  <a:pos x="770" y="5"/>
                </a:cxn>
                <a:cxn ang="0">
                  <a:pos x="859" y="0"/>
                </a:cxn>
              </a:cxnLst>
              <a:rect l="0" t="0" r="r" b="b"/>
              <a:pathLst>
                <a:path w="1716" h="1719">
                  <a:moveTo>
                    <a:pt x="859" y="0"/>
                  </a:moveTo>
                  <a:lnTo>
                    <a:pt x="946" y="5"/>
                  </a:lnTo>
                  <a:lnTo>
                    <a:pt x="1031" y="17"/>
                  </a:lnTo>
                  <a:lnTo>
                    <a:pt x="1113" y="40"/>
                  </a:lnTo>
                  <a:lnTo>
                    <a:pt x="1192" y="69"/>
                  </a:lnTo>
                  <a:lnTo>
                    <a:pt x="1266" y="104"/>
                  </a:lnTo>
                  <a:lnTo>
                    <a:pt x="1338" y="147"/>
                  </a:lnTo>
                  <a:lnTo>
                    <a:pt x="1404" y="197"/>
                  </a:lnTo>
                  <a:lnTo>
                    <a:pt x="1464" y="252"/>
                  </a:lnTo>
                  <a:lnTo>
                    <a:pt x="1520" y="312"/>
                  </a:lnTo>
                  <a:lnTo>
                    <a:pt x="1570" y="378"/>
                  </a:lnTo>
                  <a:lnTo>
                    <a:pt x="1613" y="451"/>
                  </a:lnTo>
                  <a:lnTo>
                    <a:pt x="1648" y="525"/>
                  </a:lnTo>
                  <a:lnTo>
                    <a:pt x="1677" y="604"/>
                  </a:lnTo>
                  <a:lnTo>
                    <a:pt x="1700" y="686"/>
                  </a:lnTo>
                  <a:lnTo>
                    <a:pt x="1712" y="771"/>
                  </a:lnTo>
                  <a:lnTo>
                    <a:pt x="1716" y="860"/>
                  </a:lnTo>
                  <a:lnTo>
                    <a:pt x="1712" y="946"/>
                  </a:lnTo>
                  <a:lnTo>
                    <a:pt x="1700" y="1033"/>
                  </a:lnTo>
                  <a:lnTo>
                    <a:pt x="1677" y="1114"/>
                  </a:lnTo>
                  <a:lnTo>
                    <a:pt x="1648" y="1194"/>
                  </a:lnTo>
                  <a:lnTo>
                    <a:pt x="1613" y="1269"/>
                  </a:lnTo>
                  <a:lnTo>
                    <a:pt x="1570" y="1339"/>
                  </a:lnTo>
                  <a:lnTo>
                    <a:pt x="1520" y="1405"/>
                  </a:lnTo>
                  <a:lnTo>
                    <a:pt x="1464" y="1467"/>
                  </a:lnTo>
                  <a:lnTo>
                    <a:pt x="1404" y="1523"/>
                  </a:lnTo>
                  <a:lnTo>
                    <a:pt x="1338" y="1572"/>
                  </a:lnTo>
                  <a:lnTo>
                    <a:pt x="1266" y="1616"/>
                  </a:lnTo>
                  <a:lnTo>
                    <a:pt x="1192" y="1651"/>
                  </a:lnTo>
                  <a:lnTo>
                    <a:pt x="1113" y="1680"/>
                  </a:lnTo>
                  <a:lnTo>
                    <a:pt x="1031" y="1700"/>
                  </a:lnTo>
                  <a:lnTo>
                    <a:pt x="946" y="1715"/>
                  </a:lnTo>
                  <a:lnTo>
                    <a:pt x="859" y="1719"/>
                  </a:lnTo>
                  <a:lnTo>
                    <a:pt x="770" y="1715"/>
                  </a:lnTo>
                  <a:lnTo>
                    <a:pt x="686" y="1700"/>
                  </a:lnTo>
                  <a:lnTo>
                    <a:pt x="603" y="1680"/>
                  </a:lnTo>
                  <a:lnTo>
                    <a:pt x="525" y="1651"/>
                  </a:lnTo>
                  <a:lnTo>
                    <a:pt x="450" y="1616"/>
                  </a:lnTo>
                  <a:lnTo>
                    <a:pt x="378" y="1572"/>
                  </a:lnTo>
                  <a:lnTo>
                    <a:pt x="312" y="1523"/>
                  </a:lnTo>
                  <a:lnTo>
                    <a:pt x="252" y="1467"/>
                  </a:lnTo>
                  <a:lnTo>
                    <a:pt x="196" y="1405"/>
                  </a:lnTo>
                  <a:lnTo>
                    <a:pt x="147" y="1339"/>
                  </a:lnTo>
                  <a:lnTo>
                    <a:pt x="104" y="1269"/>
                  </a:lnTo>
                  <a:lnTo>
                    <a:pt x="68" y="1194"/>
                  </a:lnTo>
                  <a:lnTo>
                    <a:pt x="39" y="1114"/>
                  </a:lnTo>
                  <a:lnTo>
                    <a:pt x="19" y="1033"/>
                  </a:lnTo>
                  <a:lnTo>
                    <a:pt x="4" y="946"/>
                  </a:lnTo>
                  <a:lnTo>
                    <a:pt x="0" y="860"/>
                  </a:lnTo>
                  <a:lnTo>
                    <a:pt x="4" y="771"/>
                  </a:lnTo>
                  <a:lnTo>
                    <a:pt x="19" y="686"/>
                  </a:lnTo>
                  <a:lnTo>
                    <a:pt x="39" y="604"/>
                  </a:lnTo>
                  <a:lnTo>
                    <a:pt x="68" y="525"/>
                  </a:lnTo>
                  <a:lnTo>
                    <a:pt x="104" y="451"/>
                  </a:lnTo>
                  <a:lnTo>
                    <a:pt x="147" y="378"/>
                  </a:lnTo>
                  <a:lnTo>
                    <a:pt x="196" y="312"/>
                  </a:lnTo>
                  <a:lnTo>
                    <a:pt x="252" y="252"/>
                  </a:lnTo>
                  <a:lnTo>
                    <a:pt x="312" y="197"/>
                  </a:lnTo>
                  <a:lnTo>
                    <a:pt x="378" y="147"/>
                  </a:lnTo>
                  <a:lnTo>
                    <a:pt x="450" y="104"/>
                  </a:lnTo>
                  <a:lnTo>
                    <a:pt x="525" y="69"/>
                  </a:lnTo>
                  <a:lnTo>
                    <a:pt x="603" y="40"/>
                  </a:lnTo>
                  <a:lnTo>
                    <a:pt x="686" y="17"/>
                  </a:lnTo>
                  <a:lnTo>
                    <a:pt x="770" y="5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0" name="Freeform 36"/>
            <p:cNvSpPr>
              <a:spLocks/>
            </p:cNvSpPr>
            <p:nvPr/>
          </p:nvSpPr>
          <p:spPr bwMode="auto">
            <a:xfrm>
              <a:off x="332" y="1171"/>
              <a:ext cx="1107" cy="1316"/>
            </a:xfrm>
            <a:custGeom>
              <a:avLst/>
              <a:gdLst/>
              <a:ahLst/>
              <a:cxnLst>
                <a:cxn ang="0">
                  <a:pos x="79" y="521"/>
                </a:cxn>
                <a:cxn ang="0">
                  <a:pos x="95" y="481"/>
                </a:cxn>
                <a:cxn ang="0">
                  <a:pos x="110" y="444"/>
                </a:cxn>
                <a:cxn ang="0">
                  <a:pos x="128" y="407"/>
                </a:cxn>
                <a:cxn ang="0">
                  <a:pos x="149" y="370"/>
                </a:cxn>
                <a:cxn ang="0">
                  <a:pos x="176" y="335"/>
                </a:cxn>
                <a:cxn ang="0">
                  <a:pos x="211" y="298"/>
                </a:cxn>
                <a:cxn ang="0">
                  <a:pos x="248" y="260"/>
                </a:cxn>
                <a:cxn ang="0">
                  <a:pos x="287" y="225"/>
                </a:cxn>
                <a:cxn ang="0">
                  <a:pos x="326" y="194"/>
                </a:cxn>
                <a:cxn ang="0">
                  <a:pos x="368" y="165"/>
                </a:cxn>
                <a:cxn ang="0">
                  <a:pos x="419" y="132"/>
                </a:cxn>
                <a:cxn ang="0">
                  <a:pos x="473" y="103"/>
                </a:cxn>
                <a:cxn ang="0">
                  <a:pos x="527" y="79"/>
                </a:cxn>
                <a:cxn ang="0">
                  <a:pos x="584" y="56"/>
                </a:cxn>
                <a:cxn ang="0">
                  <a:pos x="642" y="37"/>
                </a:cxn>
                <a:cxn ang="0">
                  <a:pos x="690" y="25"/>
                </a:cxn>
                <a:cxn ang="0">
                  <a:pos x="731" y="17"/>
                </a:cxn>
                <a:cxn ang="0">
                  <a:pos x="774" y="10"/>
                </a:cxn>
                <a:cxn ang="0">
                  <a:pos x="816" y="4"/>
                </a:cxn>
                <a:cxn ang="0">
                  <a:pos x="857" y="2"/>
                </a:cxn>
                <a:cxn ang="0">
                  <a:pos x="902" y="2"/>
                </a:cxn>
                <a:cxn ang="0">
                  <a:pos x="948" y="8"/>
                </a:cxn>
                <a:cxn ang="0">
                  <a:pos x="989" y="17"/>
                </a:cxn>
                <a:cxn ang="0">
                  <a:pos x="1028" y="25"/>
                </a:cxn>
                <a:cxn ang="0">
                  <a:pos x="1068" y="33"/>
                </a:cxn>
                <a:cxn ang="0">
                  <a:pos x="1107" y="41"/>
                </a:cxn>
                <a:cxn ang="0">
                  <a:pos x="874" y="190"/>
                </a:cxn>
                <a:cxn ang="0">
                  <a:pos x="834" y="192"/>
                </a:cxn>
                <a:cxn ang="0">
                  <a:pos x="793" y="196"/>
                </a:cxn>
                <a:cxn ang="0">
                  <a:pos x="754" y="203"/>
                </a:cxn>
                <a:cxn ang="0">
                  <a:pos x="712" y="213"/>
                </a:cxn>
                <a:cxn ang="0">
                  <a:pos x="673" y="225"/>
                </a:cxn>
                <a:cxn ang="0">
                  <a:pos x="646" y="234"/>
                </a:cxn>
                <a:cxn ang="0">
                  <a:pos x="622" y="244"/>
                </a:cxn>
                <a:cxn ang="0">
                  <a:pos x="595" y="254"/>
                </a:cxn>
                <a:cxn ang="0">
                  <a:pos x="570" y="265"/>
                </a:cxn>
                <a:cxn ang="0">
                  <a:pos x="545" y="277"/>
                </a:cxn>
                <a:cxn ang="0">
                  <a:pos x="508" y="298"/>
                </a:cxn>
                <a:cxn ang="0">
                  <a:pos x="467" y="324"/>
                </a:cxn>
                <a:cxn ang="0">
                  <a:pos x="430" y="353"/>
                </a:cxn>
                <a:cxn ang="0">
                  <a:pos x="392" y="384"/>
                </a:cxn>
                <a:cxn ang="0">
                  <a:pos x="357" y="415"/>
                </a:cxn>
                <a:cxn ang="0">
                  <a:pos x="297" y="494"/>
                </a:cxn>
                <a:cxn ang="0">
                  <a:pos x="225" y="659"/>
                </a:cxn>
                <a:cxn ang="0">
                  <a:pos x="192" y="818"/>
                </a:cxn>
                <a:cxn ang="0">
                  <a:pos x="198" y="969"/>
                </a:cxn>
                <a:cxn ang="0">
                  <a:pos x="233" y="1105"/>
                </a:cxn>
                <a:cxn ang="0">
                  <a:pos x="293" y="1223"/>
                </a:cxn>
                <a:cxn ang="0">
                  <a:pos x="85" y="1223"/>
                </a:cxn>
                <a:cxn ang="0">
                  <a:pos x="35" y="1087"/>
                </a:cxn>
                <a:cxn ang="0">
                  <a:pos x="6" y="952"/>
                </a:cxn>
                <a:cxn ang="0">
                  <a:pos x="2" y="810"/>
                </a:cxn>
                <a:cxn ang="0">
                  <a:pos x="29" y="659"/>
                </a:cxn>
                <a:cxn ang="0">
                  <a:pos x="66" y="548"/>
                </a:cxn>
              </a:cxnLst>
              <a:rect l="0" t="0" r="r" b="b"/>
              <a:pathLst>
                <a:path w="1107" h="1316">
                  <a:moveTo>
                    <a:pt x="66" y="548"/>
                  </a:moveTo>
                  <a:lnTo>
                    <a:pt x="72" y="533"/>
                  </a:lnTo>
                  <a:lnTo>
                    <a:pt x="79" y="521"/>
                  </a:lnTo>
                  <a:lnTo>
                    <a:pt x="83" y="506"/>
                  </a:lnTo>
                  <a:lnTo>
                    <a:pt x="89" y="494"/>
                  </a:lnTo>
                  <a:lnTo>
                    <a:pt x="95" y="481"/>
                  </a:lnTo>
                  <a:lnTo>
                    <a:pt x="99" y="469"/>
                  </a:lnTo>
                  <a:lnTo>
                    <a:pt x="105" y="457"/>
                  </a:lnTo>
                  <a:lnTo>
                    <a:pt x="110" y="444"/>
                  </a:lnTo>
                  <a:lnTo>
                    <a:pt x="116" y="432"/>
                  </a:lnTo>
                  <a:lnTo>
                    <a:pt x="120" y="417"/>
                  </a:lnTo>
                  <a:lnTo>
                    <a:pt x="128" y="407"/>
                  </a:lnTo>
                  <a:lnTo>
                    <a:pt x="134" y="395"/>
                  </a:lnTo>
                  <a:lnTo>
                    <a:pt x="140" y="382"/>
                  </a:lnTo>
                  <a:lnTo>
                    <a:pt x="149" y="370"/>
                  </a:lnTo>
                  <a:lnTo>
                    <a:pt x="155" y="360"/>
                  </a:lnTo>
                  <a:lnTo>
                    <a:pt x="165" y="347"/>
                  </a:lnTo>
                  <a:lnTo>
                    <a:pt x="176" y="335"/>
                  </a:lnTo>
                  <a:lnTo>
                    <a:pt x="188" y="322"/>
                  </a:lnTo>
                  <a:lnTo>
                    <a:pt x="198" y="308"/>
                  </a:lnTo>
                  <a:lnTo>
                    <a:pt x="211" y="298"/>
                  </a:lnTo>
                  <a:lnTo>
                    <a:pt x="223" y="285"/>
                  </a:lnTo>
                  <a:lnTo>
                    <a:pt x="235" y="273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75" y="238"/>
                  </a:lnTo>
                  <a:lnTo>
                    <a:pt x="287" y="225"/>
                  </a:lnTo>
                  <a:lnTo>
                    <a:pt x="299" y="215"/>
                  </a:lnTo>
                  <a:lnTo>
                    <a:pt x="312" y="205"/>
                  </a:lnTo>
                  <a:lnTo>
                    <a:pt x="326" y="194"/>
                  </a:lnTo>
                  <a:lnTo>
                    <a:pt x="339" y="184"/>
                  </a:lnTo>
                  <a:lnTo>
                    <a:pt x="353" y="174"/>
                  </a:lnTo>
                  <a:lnTo>
                    <a:pt x="368" y="165"/>
                  </a:lnTo>
                  <a:lnTo>
                    <a:pt x="384" y="153"/>
                  </a:lnTo>
                  <a:lnTo>
                    <a:pt x="401" y="143"/>
                  </a:lnTo>
                  <a:lnTo>
                    <a:pt x="419" y="132"/>
                  </a:lnTo>
                  <a:lnTo>
                    <a:pt x="438" y="122"/>
                  </a:lnTo>
                  <a:lnTo>
                    <a:pt x="454" y="112"/>
                  </a:lnTo>
                  <a:lnTo>
                    <a:pt x="473" y="103"/>
                  </a:lnTo>
                  <a:lnTo>
                    <a:pt x="492" y="95"/>
                  </a:lnTo>
                  <a:lnTo>
                    <a:pt x="510" y="87"/>
                  </a:lnTo>
                  <a:lnTo>
                    <a:pt x="527" y="79"/>
                  </a:lnTo>
                  <a:lnTo>
                    <a:pt x="545" y="70"/>
                  </a:lnTo>
                  <a:lnTo>
                    <a:pt x="566" y="62"/>
                  </a:lnTo>
                  <a:lnTo>
                    <a:pt x="584" y="56"/>
                  </a:lnTo>
                  <a:lnTo>
                    <a:pt x="603" y="50"/>
                  </a:lnTo>
                  <a:lnTo>
                    <a:pt x="622" y="44"/>
                  </a:lnTo>
                  <a:lnTo>
                    <a:pt x="642" y="37"/>
                  </a:lnTo>
                  <a:lnTo>
                    <a:pt x="663" y="33"/>
                  </a:lnTo>
                  <a:lnTo>
                    <a:pt x="675" y="29"/>
                  </a:lnTo>
                  <a:lnTo>
                    <a:pt x="690" y="25"/>
                  </a:lnTo>
                  <a:lnTo>
                    <a:pt x="704" y="23"/>
                  </a:lnTo>
                  <a:lnTo>
                    <a:pt x="719" y="21"/>
                  </a:lnTo>
                  <a:lnTo>
                    <a:pt x="731" y="17"/>
                  </a:lnTo>
                  <a:lnTo>
                    <a:pt x="746" y="15"/>
                  </a:lnTo>
                  <a:lnTo>
                    <a:pt x="760" y="13"/>
                  </a:lnTo>
                  <a:lnTo>
                    <a:pt x="774" y="10"/>
                  </a:lnTo>
                  <a:lnTo>
                    <a:pt x="787" y="8"/>
                  </a:lnTo>
                  <a:lnTo>
                    <a:pt x="801" y="6"/>
                  </a:lnTo>
                  <a:lnTo>
                    <a:pt x="816" y="4"/>
                  </a:lnTo>
                  <a:lnTo>
                    <a:pt x="830" y="4"/>
                  </a:lnTo>
                  <a:lnTo>
                    <a:pt x="843" y="2"/>
                  </a:lnTo>
                  <a:lnTo>
                    <a:pt x="857" y="2"/>
                  </a:lnTo>
                  <a:lnTo>
                    <a:pt x="871" y="0"/>
                  </a:lnTo>
                  <a:lnTo>
                    <a:pt x="886" y="0"/>
                  </a:lnTo>
                  <a:lnTo>
                    <a:pt x="902" y="2"/>
                  </a:lnTo>
                  <a:lnTo>
                    <a:pt x="919" y="4"/>
                  </a:lnTo>
                  <a:lnTo>
                    <a:pt x="933" y="6"/>
                  </a:lnTo>
                  <a:lnTo>
                    <a:pt x="948" y="8"/>
                  </a:lnTo>
                  <a:lnTo>
                    <a:pt x="962" y="10"/>
                  </a:lnTo>
                  <a:lnTo>
                    <a:pt x="977" y="13"/>
                  </a:lnTo>
                  <a:lnTo>
                    <a:pt x="989" y="17"/>
                  </a:lnTo>
                  <a:lnTo>
                    <a:pt x="1004" y="19"/>
                  </a:lnTo>
                  <a:lnTo>
                    <a:pt x="1016" y="21"/>
                  </a:lnTo>
                  <a:lnTo>
                    <a:pt x="1028" y="25"/>
                  </a:lnTo>
                  <a:lnTo>
                    <a:pt x="1041" y="27"/>
                  </a:lnTo>
                  <a:lnTo>
                    <a:pt x="1055" y="31"/>
                  </a:lnTo>
                  <a:lnTo>
                    <a:pt x="1068" y="33"/>
                  </a:lnTo>
                  <a:lnTo>
                    <a:pt x="1080" y="35"/>
                  </a:lnTo>
                  <a:lnTo>
                    <a:pt x="1092" y="39"/>
                  </a:lnTo>
                  <a:lnTo>
                    <a:pt x="1107" y="41"/>
                  </a:lnTo>
                  <a:lnTo>
                    <a:pt x="995" y="217"/>
                  </a:lnTo>
                  <a:lnTo>
                    <a:pt x="888" y="190"/>
                  </a:lnTo>
                  <a:lnTo>
                    <a:pt x="874" y="190"/>
                  </a:lnTo>
                  <a:lnTo>
                    <a:pt x="861" y="190"/>
                  </a:lnTo>
                  <a:lnTo>
                    <a:pt x="847" y="190"/>
                  </a:lnTo>
                  <a:lnTo>
                    <a:pt x="834" y="192"/>
                  </a:lnTo>
                  <a:lnTo>
                    <a:pt x="820" y="194"/>
                  </a:lnTo>
                  <a:lnTo>
                    <a:pt x="807" y="194"/>
                  </a:lnTo>
                  <a:lnTo>
                    <a:pt x="793" y="196"/>
                  </a:lnTo>
                  <a:lnTo>
                    <a:pt x="781" y="198"/>
                  </a:lnTo>
                  <a:lnTo>
                    <a:pt x="766" y="200"/>
                  </a:lnTo>
                  <a:lnTo>
                    <a:pt x="754" y="203"/>
                  </a:lnTo>
                  <a:lnTo>
                    <a:pt x="739" y="207"/>
                  </a:lnTo>
                  <a:lnTo>
                    <a:pt x="727" y="211"/>
                  </a:lnTo>
                  <a:lnTo>
                    <a:pt x="712" y="213"/>
                  </a:lnTo>
                  <a:lnTo>
                    <a:pt x="700" y="217"/>
                  </a:lnTo>
                  <a:lnTo>
                    <a:pt x="686" y="221"/>
                  </a:lnTo>
                  <a:lnTo>
                    <a:pt x="673" y="225"/>
                  </a:lnTo>
                  <a:lnTo>
                    <a:pt x="665" y="227"/>
                  </a:lnTo>
                  <a:lnTo>
                    <a:pt x="655" y="231"/>
                  </a:lnTo>
                  <a:lnTo>
                    <a:pt x="646" y="234"/>
                  </a:lnTo>
                  <a:lnTo>
                    <a:pt x="638" y="238"/>
                  </a:lnTo>
                  <a:lnTo>
                    <a:pt x="630" y="240"/>
                  </a:lnTo>
                  <a:lnTo>
                    <a:pt x="622" y="244"/>
                  </a:lnTo>
                  <a:lnTo>
                    <a:pt x="613" y="246"/>
                  </a:lnTo>
                  <a:lnTo>
                    <a:pt x="605" y="250"/>
                  </a:lnTo>
                  <a:lnTo>
                    <a:pt x="595" y="254"/>
                  </a:lnTo>
                  <a:lnTo>
                    <a:pt x="587" y="258"/>
                  </a:lnTo>
                  <a:lnTo>
                    <a:pt x="578" y="260"/>
                  </a:lnTo>
                  <a:lnTo>
                    <a:pt x="570" y="265"/>
                  </a:lnTo>
                  <a:lnTo>
                    <a:pt x="562" y="269"/>
                  </a:lnTo>
                  <a:lnTo>
                    <a:pt x="553" y="273"/>
                  </a:lnTo>
                  <a:lnTo>
                    <a:pt x="545" y="277"/>
                  </a:lnTo>
                  <a:lnTo>
                    <a:pt x="537" y="281"/>
                  </a:lnTo>
                  <a:lnTo>
                    <a:pt x="523" y="289"/>
                  </a:lnTo>
                  <a:lnTo>
                    <a:pt x="508" y="298"/>
                  </a:lnTo>
                  <a:lnTo>
                    <a:pt x="494" y="306"/>
                  </a:lnTo>
                  <a:lnTo>
                    <a:pt x="481" y="316"/>
                  </a:lnTo>
                  <a:lnTo>
                    <a:pt x="467" y="324"/>
                  </a:lnTo>
                  <a:lnTo>
                    <a:pt x="454" y="333"/>
                  </a:lnTo>
                  <a:lnTo>
                    <a:pt x="442" y="343"/>
                  </a:lnTo>
                  <a:lnTo>
                    <a:pt x="430" y="353"/>
                  </a:lnTo>
                  <a:lnTo>
                    <a:pt x="417" y="362"/>
                  </a:lnTo>
                  <a:lnTo>
                    <a:pt x="405" y="372"/>
                  </a:lnTo>
                  <a:lnTo>
                    <a:pt x="392" y="384"/>
                  </a:lnTo>
                  <a:lnTo>
                    <a:pt x="382" y="395"/>
                  </a:lnTo>
                  <a:lnTo>
                    <a:pt x="368" y="405"/>
                  </a:lnTo>
                  <a:lnTo>
                    <a:pt x="357" y="415"/>
                  </a:lnTo>
                  <a:lnTo>
                    <a:pt x="345" y="428"/>
                  </a:lnTo>
                  <a:lnTo>
                    <a:pt x="335" y="440"/>
                  </a:lnTo>
                  <a:lnTo>
                    <a:pt x="297" y="494"/>
                  </a:lnTo>
                  <a:lnTo>
                    <a:pt x="269" y="550"/>
                  </a:lnTo>
                  <a:lnTo>
                    <a:pt x="244" y="603"/>
                  </a:lnTo>
                  <a:lnTo>
                    <a:pt x="225" y="659"/>
                  </a:lnTo>
                  <a:lnTo>
                    <a:pt x="209" y="713"/>
                  </a:lnTo>
                  <a:lnTo>
                    <a:pt x="198" y="767"/>
                  </a:lnTo>
                  <a:lnTo>
                    <a:pt x="192" y="818"/>
                  </a:lnTo>
                  <a:lnTo>
                    <a:pt x="190" y="870"/>
                  </a:lnTo>
                  <a:lnTo>
                    <a:pt x="192" y="919"/>
                  </a:lnTo>
                  <a:lnTo>
                    <a:pt x="198" y="969"/>
                  </a:lnTo>
                  <a:lnTo>
                    <a:pt x="207" y="1016"/>
                  </a:lnTo>
                  <a:lnTo>
                    <a:pt x="219" y="1062"/>
                  </a:lnTo>
                  <a:lnTo>
                    <a:pt x="233" y="1105"/>
                  </a:lnTo>
                  <a:lnTo>
                    <a:pt x="250" y="1147"/>
                  </a:lnTo>
                  <a:lnTo>
                    <a:pt x="271" y="1186"/>
                  </a:lnTo>
                  <a:lnTo>
                    <a:pt x="293" y="1223"/>
                  </a:lnTo>
                  <a:lnTo>
                    <a:pt x="128" y="1316"/>
                  </a:lnTo>
                  <a:lnTo>
                    <a:pt x="105" y="1268"/>
                  </a:lnTo>
                  <a:lnTo>
                    <a:pt x="85" y="1223"/>
                  </a:lnTo>
                  <a:lnTo>
                    <a:pt x="66" y="1178"/>
                  </a:lnTo>
                  <a:lnTo>
                    <a:pt x="50" y="1132"/>
                  </a:lnTo>
                  <a:lnTo>
                    <a:pt x="35" y="1087"/>
                  </a:lnTo>
                  <a:lnTo>
                    <a:pt x="23" y="1043"/>
                  </a:lnTo>
                  <a:lnTo>
                    <a:pt x="12" y="998"/>
                  </a:lnTo>
                  <a:lnTo>
                    <a:pt x="6" y="952"/>
                  </a:lnTo>
                  <a:lnTo>
                    <a:pt x="2" y="905"/>
                  </a:lnTo>
                  <a:lnTo>
                    <a:pt x="0" y="859"/>
                  </a:lnTo>
                  <a:lnTo>
                    <a:pt x="2" y="810"/>
                  </a:lnTo>
                  <a:lnTo>
                    <a:pt x="8" y="762"/>
                  </a:lnTo>
                  <a:lnTo>
                    <a:pt x="17" y="711"/>
                  </a:lnTo>
                  <a:lnTo>
                    <a:pt x="29" y="659"/>
                  </a:lnTo>
                  <a:lnTo>
                    <a:pt x="45" y="603"/>
                  </a:lnTo>
                  <a:lnTo>
                    <a:pt x="66" y="548"/>
                  </a:lnTo>
                  <a:lnTo>
                    <a:pt x="66" y="54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1" name="Freeform 37"/>
            <p:cNvSpPr>
              <a:spLocks/>
            </p:cNvSpPr>
            <p:nvPr/>
          </p:nvSpPr>
          <p:spPr bwMode="auto">
            <a:xfrm>
              <a:off x="338" y="1467"/>
              <a:ext cx="680" cy="1410"/>
            </a:xfrm>
            <a:custGeom>
              <a:avLst/>
              <a:gdLst/>
              <a:ahLst/>
              <a:cxnLst>
                <a:cxn ang="0">
                  <a:pos x="465" y="1342"/>
                </a:cxn>
                <a:cxn ang="0">
                  <a:pos x="428" y="1320"/>
                </a:cxn>
                <a:cxn ang="0">
                  <a:pos x="393" y="1297"/>
                </a:cxn>
                <a:cxn ang="0">
                  <a:pos x="355" y="1272"/>
                </a:cxn>
                <a:cxn ang="0">
                  <a:pos x="322" y="1245"/>
                </a:cxn>
                <a:cxn ang="0">
                  <a:pos x="287" y="1216"/>
                </a:cxn>
                <a:cxn ang="0">
                  <a:pos x="256" y="1185"/>
                </a:cxn>
                <a:cxn ang="0">
                  <a:pos x="225" y="1154"/>
                </a:cxn>
                <a:cxn ang="0">
                  <a:pos x="198" y="1121"/>
                </a:cxn>
                <a:cxn ang="0">
                  <a:pos x="172" y="1086"/>
                </a:cxn>
                <a:cxn ang="0">
                  <a:pos x="147" y="1051"/>
                </a:cxn>
                <a:cxn ang="0">
                  <a:pos x="95" y="960"/>
                </a:cxn>
                <a:cxn ang="0">
                  <a:pos x="54" y="865"/>
                </a:cxn>
                <a:cxn ang="0">
                  <a:pos x="25" y="768"/>
                </a:cxn>
                <a:cxn ang="0">
                  <a:pos x="6" y="671"/>
                </a:cxn>
                <a:cxn ang="0">
                  <a:pos x="0" y="568"/>
                </a:cxn>
                <a:cxn ang="0">
                  <a:pos x="6" y="468"/>
                </a:cxn>
                <a:cxn ang="0">
                  <a:pos x="25" y="371"/>
                </a:cxn>
                <a:cxn ang="0">
                  <a:pos x="54" y="278"/>
                </a:cxn>
                <a:cxn ang="0">
                  <a:pos x="89" y="188"/>
                </a:cxn>
                <a:cxn ang="0">
                  <a:pos x="137" y="101"/>
                </a:cxn>
                <a:cxn ang="0">
                  <a:pos x="198" y="0"/>
                </a:cxn>
                <a:cxn ang="0">
                  <a:pos x="242" y="92"/>
                </a:cxn>
                <a:cxn ang="0">
                  <a:pos x="209" y="136"/>
                </a:cxn>
                <a:cxn ang="0">
                  <a:pos x="180" y="183"/>
                </a:cxn>
                <a:cxn ang="0">
                  <a:pos x="155" y="233"/>
                </a:cxn>
                <a:cxn ang="0">
                  <a:pos x="134" y="285"/>
                </a:cxn>
                <a:cxn ang="0">
                  <a:pos x="118" y="328"/>
                </a:cxn>
                <a:cxn ang="0">
                  <a:pos x="110" y="363"/>
                </a:cxn>
                <a:cxn ang="0">
                  <a:pos x="99" y="396"/>
                </a:cxn>
                <a:cxn ang="0">
                  <a:pos x="93" y="433"/>
                </a:cxn>
                <a:cxn ang="0">
                  <a:pos x="87" y="471"/>
                </a:cxn>
                <a:cxn ang="0">
                  <a:pos x="85" y="506"/>
                </a:cxn>
                <a:cxn ang="0">
                  <a:pos x="83" y="553"/>
                </a:cxn>
                <a:cxn ang="0">
                  <a:pos x="83" y="599"/>
                </a:cxn>
                <a:cxn ang="0">
                  <a:pos x="85" y="646"/>
                </a:cxn>
                <a:cxn ang="0">
                  <a:pos x="91" y="692"/>
                </a:cxn>
                <a:cxn ang="0">
                  <a:pos x="99" y="739"/>
                </a:cxn>
                <a:cxn ang="0">
                  <a:pos x="116" y="799"/>
                </a:cxn>
                <a:cxn ang="0">
                  <a:pos x="139" y="863"/>
                </a:cxn>
                <a:cxn ang="0">
                  <a:pos x="168" y="925"/>
                </a:cxn>
                <a:cxn ang="0">
                  <a:pos x="198" y="985"/>
                </a:cxn>
                <a:cxn ang="0">
                  <a:pos x="238" y="1043"/>
                </a:cxn>
                <a:cxn ang="0">
                  <a:pos x="275" y="1090"/>
                </a:cxn>
                <a:cxn ang="0">
                  <a:pos x="302" y="1119"/>
                </a:cxn>
                <a:cxn ang="0">
                  <a:pos x="329" y="1146"/>
                </a:cxn>
                <a:cxn ang="0">
                  <a:pos x="360" y="1173"/>
                </a:cxn>
                <a:cxn ang="0">
                  <a:pos x="391" y="1198"/>
                </a:cxn>
                <a:cxn ang="0">
                  <a:pos x="424" y="1224"/>
                </a:cxn>
                <a:cxn ang="0">
                  <a:pos x="457" y="1245"/>
                </a:cxn>
                <a:cxn ang="0">
                  <a:pos x="492" y="1266"/>
                </a:cxn>
                <a:cxn ang="0">
                  <a:pos x="525" y="1284"/>
                </a:cxn>
                <a:cxn ang="0">
                  <a:pos x="562" y="1301"/>
                </a:cxn>
                <a:cxn ang="0">
                  <a:pos x="599" y="1315"/>
                </a:cxn>
                <a:cxn ang="0">
                  <a:pos x="607" y="1410"/>
                </a:cxn>
                <a:cxn ang="0">
                  <a:pos x="587" y="1398"/>
                </a:cxn>
                <a:cxn ang="0">
                  <a:pos x="566" y="1388"/>
                </a:cxn>
                <a:cxn ang="0">
                  <a:pos x="543" y="1379"/>
                </a:cxn>
                <a:cxn ang="0">
                  <a:pos x="521" y="1369"/>
                </a:cxn>
                <a:cxn ang="0">
                  <a:pos x="500" y="1361"/>
                </a:cxn>
              </a:cxnLst>
              <a:rect l="0" t="0" r="r" b="b"/>
              <a:pathLst>
                <a:path w="680" h="1410">
                  <a:moveTo>
                    <a:pt x="494" y="1359"/>
                  </a:moveTo>
                  <a:lnTo>
                    <a:pt x="479" y="1350"/>
                  </a:lnTo>
                  <a:lnTo>
                    <a:pt x="465" y="1342"/>
                  </a:lnTo>
                  <a:lnTo>
                    <a:pt x="452" y="1336"/>
                  </a:lnTo>
                  <a:lnTo>
                    <a:pt x="440" y="1328"/>
                  </a:lnTo>
                  <a:lnTo>
                    <a:pt x="428" y="1320"/>
                  </a:lnTo>
                  <a:lnTo>
                    <a:pt x="415" y="1313"/>
                  </a:lnTo>
                  <a:lnTo>
                    <a:pt x="403" y="1305"/>
                  </a:lnTo>
                  <a:lnTo>
                    <a:pt x="393" y="1297"/>
                  </a:lnTo>
                  <a:lnTo>
                    <a:pt x="380" y="1289"/>
                  </a:lnTo>
                  <a:lnTo>
                    <a:pt x="368" y="1280"/>
                  </a:lnTo>
                  <a:lnTo>
                    <a:pt x="355" y="1272"/>
                  </a:lnTo>
                  <a:lnTo>
                    <a:pt x="345" y="1264"/>
                  </a:lnTo>
                  <a:lnTo>
                    <a:pt x="333" y="1253"/>
                  </a:lnTo>
                  <a:lnTo>
                    <a:pt x="322" y="1245"/>
                  </a:lnTo>
                  <a:lnTo>
                    <a:pt x="310" y="1237"/>
                  </a:lnTo>
                  <a:lnTo>
                    <a:pt x="300" y="1227"/>
                  </a:lnTo>
                  <a:lnTo>
                    <a:pt x="287" y="1216"/>
                  </a:lnTo>
                  <a:lnTo>
                    <a:pt x="277" y="1206"/>
                  </a:lnTo>
                  <a:lnTo>
                    <a:pt x="267" y="1196"/>
                  </a:lnTo>
                  <a:lnTo>
                    <a:pt x="256" y="1185"/>
                  </a:lnTo>
                  <a:lnTo>
                    <a:pt x="246" y="1175"/>
                  </a:lnTo>
                  <a:lnTo>
                    <a:pt x="236" y="1165"/>
                  </a:lnTo>
                  <a:lnTo>
                    <a:pt x="225" y="1154"/>
                  </a:lnTo>
                  <a:lnTo>
                    <a:pt x="217" y="1142"/>
                  </a:lnTo>
                  <a:lnTo>
                    <a:pt x="207" y="1132"/>
                  </a:lnTo>
                  <a:lnTo>
                    <a:pt x="198" y="1121"/>
                  </a:lnTo>
                  <a:lnTo>
                    <a:pt x="188" y="1109"/>
                  </a:lnTo>
                  <a:lnTo>
                    <a:pt x="180" y="1098"/>
                  </a:lnTo>
                  <a:lnTo>
                    <a:pt x="172" y="1086"/>
                  </a:lnTo>
                  <a:lnTo>
                    <a:pt x="163" y="1074"/>
                  </a:lnTo>
                  <a:lnTo>
                    <a:pt x="153" y="1061"/>
                  </a:lnTo>
                  <a:lnTo>
                    <a:pt x="147" y="1051"/>
                  </a:lnTo>
                  <a:lnTo>
                    <a:pt x="128" y="1020"/>
                  </a:lnTo>
                  <a:lnTo>
                    <a:pt x="110" y="991"/>
                  </a:lnTo>
                  <a:lnTo>
                    <a:pt x="95" y="960"/>
                  </a:lnTo>
                  <a:lnTo>
                    <a:pt x="81" y="929"/>
                  </a:lnTo>
                  <a:lnTo>
                    <a:pt x="66" y="898"/>
                  </a:lnTo>
                  <a:lnTo>
                    <a:pt x="54" y="865"/>
                  </a:lnTo>
                  <a:lnTo>
                    <a:pt x="42" y="834"/>
                  </a:lnTo>
                  <a:lnTo>
                    <a:pt x="33" y="801"/>
                  </a:lnTo>
                  <a:lnTo>
                    <a:pt x="25" y="768"/>
                  </a:lnTo>
                  <a:lnTo>
                    <a:pt x="17" y="735"/>
                  </a:lnTo>
                  <a:lnTo>
                    <a:pt x="11" y="702"/>
                  </a:lnTo>
                  <a:lnTo>
                    <a:pt x="6" y="671"/>
                  </a:lnTo>
                  <a:lnTo>
                    <a:pt x="2" y="636"/>
                  </a:lnTo>
                  <a:lnTo>
                    <a:pt x="0" y="603"/>
                  </a:lnTo>
                  <a:lnTo>
                    <a:pt x="0" y="568"/>
                  </a:lnTo>
                  <a:lnTo>
                    <a:pt x="2" y="535"/>
                  </a:lnTo>
                  <a:lnTo>
                    <a:pt x="4" y="499"/>
                  </a:lnTo>
                  <a:lnTo>
                    <a:pt x="6" y="468"/>
                  </a:lnTo>
                  <a:lnTo>
                    <a:pt x="13" y="435"/>
                  </a:lnTo>
                  <a:lnTo>
                    <a:pt x="19" y="404"/>
                  </a:lnTo>
                  <a:lnTo>
                    <a:pt x="25" y="371"/>
                  </a:lnTo>
                  <a:lnTo>
                    <a:pt x="33" y="340"/>
                  </a:lnTo>
                  <a:lnTo>
                    <a:pt x="42" y="309"/>
                  </a:lnTo>
                  <a:lnTo>
                    <a:pt x="54" y="278"/>
                  </a:lnTo>
                  <a:lnTo>
                    <a:pt x="64" y="247"/>
                  </a:lnTo>
                  <a:lnTo>
                    <a:pt x="77" y="216"/>
                  </a:lnTo>
                  <a:lnTo>
                    <a:pt x="89" y="188"/>
                  </a:lnTo>
                  <a:lnTo>
                    <a:pt x="106" y="159"/>
                  </a:lnTo>
                  <a:lnTo>
                    <a:pt x="120" y="130"/>
                  </a:lnTo>
                  <a:lnTo>
                    <a:pt x="137" y="101"/>
                  </a:lnTo>
                  <a:lnTo>
                    <a:pt x="155" y="74"/>
                  </a:lnTo>
                  <a:lnTo>
                    <a:pt x="174" y="47"/>
                  </a:lnTo>
                  <a:lnTo>
                    <a:pt x="198" y="0"/>
                  </a:lnTo>
                  <a:lnTo>
                    <a:pt x="267" y="68"/>
                  </a:lnTo>
                  <a:lnTo>
                    <a:pt x="254" y="78"/>
                  </a:lnTo>
                  <a:lnTo>
                    <a:pt x="242" y="92"/>
                  </a:lnTo>
                  <a:lnTo>
                    <a:pt x="229" y="107"/>
                  </a:lnTo>
                  <a:lnTo>
                    <a:pt x="219" y="121"/>
                  </a:lnTo>
                  <a:lnTo>
                    <a:pt x="209" y="136"/>
                  </a:lnTo>
                  <a:lnTo>
                    <a:pt x="198" y="150"/>
                  </a:lnTo>
                  <a:lnTo>
                    <a:pt x="188" y="167"/>
                  </a:lnTo>
                  <a:lnTo>
                    <a:pt x="180" y="183"/>
                  </a:lnTo>
                  <a:lnTo>
                    <a:pt x="172" y="200"/>
                  </a:lnTo>
                  <a:lnTo>
                    <a:pt x="163" y="216"/>
                  </a:lnTo>
                  <a:lnTo>
                    <a:pt x="155" y="233"/>
                  </a:lnTo>
                  <a:lnTo>
                    <a:pt x="149" y="249"/>
                  </a:lnTo>
                  <a:lnTo>
                    <a:pt x="141" y="268"/>
                  </a:lnTo>
                  <a:lnTo>
                    <a:pt x="134" y="285"/>
                  </a:lnTo>
                  <a:lnTo>
                    <a:pt x="128" y="301"/>
                  </a:lnTo>
                  <a:lnTo>
                    <a:pt x="122" y="318"/>
                  </a:lnTo>
                  <a:lnTo>
                    <a:pt x="118" y="328"/>
                  </a:lnTo>
                  <a:lnTo>
                    <a:pt x="116" y="340"/>
                  </a:lnTo>
                  <a:lnTo>
                    <a:pt x="112" y="351"/>
                  </a:lnTo>
                  <a:lnTo>
                    <a:pt x="110" y="363"/>
                  </a:lnTo>
                  <a:lnTo>
                    <a:pt x="106" y="373"/>
                  </a:lnTo>
                  <a:lnTo>
                    <a:pt x="104" y="386"/>
                  </a:lnTo>
                  <a:lnTo>
                    <a:pt x="99" y="396"/>
                  </a:lnTo>
                  <a:lnTo>
                    <a:pt x="97" y="411"/>
                  </a:lnTo>
                  <a:lnTo>
                    <a:pt x="95" y="421"/>
                  </a:lnTo>
                  <a:lnTo>
                    <a:pt x="93" y="433"/>
                  </a:lnTo>
                  <a:lnTo>
                    <a:pt x="91" y="446"/>
                  </a:lnTo>
                  <a:lnTo>
                    <a:pt x="89" y="458"/>
                  </a:lnTo>
                  <a:lnTo>
                    <a:pt x="87" y="471"/>
                  </a:lnTo>
                  <a:lnTo>
                    <a:pt x="87" y="481"/>
                  </a:lnTo>
                  <a:lnTo>
                    <a:pt x="85" y="493"/>
                  </a:lnTo>
                  <a:lnTo>
                    <a:pt x="85" y="506"/>
                  </a:lnTo>
                  <a:lnTo>
                    <a:pt x="83" y="522"/>
                  </a:lnTo>
                  <a:lnTo>
                    <a:pt x="83" y="537"/>
                  </a:lnTo>
                  <a:lnTo>
                    <a:pt x="83" y="553"/>
                  </a:lnTo>
                  <a:lnTo>
                    <a:pt x="83" y="568"/>
                  </a:lnTo>
                  <a:lnTo>
                    <a:pt x="83" y="584"/>
                  </a:lnTo>
                  <a:lnTo>
                    <a:pt x="83" y="599"/>
                  </a:lnTo>
                  <a:lnTo>
                    <a:pt x="83" y="615"/>
                  </a:lnTo>
                  <a:lnTo>
                    <a:pt x="85" y="630"/>
                  </a:lnTo>
                  <a:lnTo>
                    <a:pt x="85" y="646"/>
                  </a:lnTo>
                  <a:lnTo>
                    <a:pt x="87" y="661"/>
                  </a:lnTo>
                  <a:lnTo>
                    <a:pt x="89" y="677"/>
                  </a:lnTo>
                  <a:lnTo>
                    <a:pt x="91" y="692"/>
                  </a:lnTo>
                  <a:lnTo>
                    <a:pt x="93" y="708"/>
                  </a:lnTo>
                  <a:lnTo>
                    <a:pt x="97" y="723"/>
                  </a:lnTo>
                  <a:lnTo>
                    <a:pt x="99" y="739"/>
                  </a:lnTo>
                  <a:lnTo>
                    <a:pt x="104" y="756"/>
                  </a:lnTo>
                  <a:lnTo>
                    <a:pt x="110" y="776"/>
                  </a:lnTo>
                  <a:lnTo>
                    <a:pt x="116" y="799"/>
                  </a:lnTo>
                  <a:lnTo>
                    <a:pt x="122" y="820"/>
                  </a:lnTo>
                  <a:lnTo>
                    <a:pt x="130" y="842"/>
                  </a:lnTo>
                  <a:lnTo>
                    <a:pt x="139" y="863"/>
                  </a:lnTo>
                  <a:lnTo>
                    <a:pt x="147" y="884"/>
                  </a:lnTo>
                  <a:lnTo>
                    <a:pt x="155" y="904"/>
                  </a:lnTo>
                  <a:lnTo>
                    <a:pt x="168" y="925"/>
                  </a:lnTo>
                  <a:lnTo>
                    <a:pt x="176" y="946"/>
                  </a:lnTo>
                  <a:lnTo>
                    <a:pt x="188" y="964"/>
                  </a:lnTo>
                  <a:lnTo>
                    <a:pt x="198" y="985"/>
                  </a:lnTo>
                  <a:lnTo>
                    <a:pt x="211" y="1003"/>
                  </a:lnTo>
                  <a:lnTo>
                    <a:pt x="223" y="1024"/>
                  </a:lnTo>
                  <a:lnTo>
                    <a:pt x="238" y="1043"/>
                  </a:lnTo>
                  <a:lnTo>
                    <a:pt x="252" y="1061"/>
                  </a:lnTo>
                  <a:lnTo>
                    <a:pt x="267" y="1080"/>
                  </a:lnTo>
                  <a:lnTo>
                    <a:pt x="275" y="1090"/>
                  </a:lnTo>
                  <a:lnTo>
                    <a:pt x="283" y="1098"/>
                  </a:lnTo>
                  <a:lnTo>
                    <a:pt x="293" y="1109"/>
                  </a:lnTo>
                  <a:lnTo>
                    <a:pt x="302" y="1119"/>
                  </a:lnTo>
                  <a:lnTo>
                    <a:pt x="310" y="1127"/>
                  </a:lnTo>
                  <a:lnTo>
                    <a:pt x="320" y="1138"/>
                  </a:lnTo>
                  <a:lnTo>
                    <a:pt x="329" y="1146"/>
                  </a:lnTo>
                  <a:lnTo>
                    <a:pt x="339" y="1156"/>
                  </a:lnTo>
                  <a:lnTo>
                    <a:pt x="349" y="1165"/>
                  </a:lnTo>
                  <a:lnTo>
                    <a:pt x="360" y="1173"/>
                  </a:lnTo>
                  <a:lnTo>
                    <a:pt x="370" y="1181"/>
                  </a:lnTo>
                  <a:lnTo>
                    <a:pt x="380" y="1191"/>
                  </a:lnTo>
                  <a:lnTo>
                    <a:pt x="391" y="1198"/>
                  </a:lnTo>
                  <a:lnTo>
                    <a:pt x="401" y="1206"/>
                  </a:lnTo>
                  <a:lnTo>
                    <a:pt x="411" y="1214"/>
                  </a:lnTo>
                  <a:lnTo>
                    <a:pt x="424" y="1224"/>
                  </a:lnTo>
                  <a:lnTo>
                    <a:pt x="434" y="1231"/>
                  </a:lnTo>
                  <a:lnTo>
                    <a:pt x="446" y="1239"/>
                  </a:lnTo>
                  <a:lnTo>
                    <a:pt x="457" y="1245"/>
                  </a:lnTo>
                  <a:lnTo>
                    <a:pt x="467" y="1253"/>
                  </a:lnTo>
                  <a:lnTo>
                    <a:pt x="479" y="1260"/>
                  </a:lnTo>
                  <a:lnTo>
                    <a:pt x="492" y="1266"/>
                  </a:lnTo>
                  <a:lnTo>
                    <a:pt x="502" y="1272"/>
                  </a:lnTo>
                  <a:lnTo>
                    <a:pt x="514" y="1278"/>
                  </a:lnTo>
                  <a:lnTo>
                    <a:pt x="525" y="1284"/>
                  </a:lnTo>
                  <a:lnTo>
                    <a:pt x="537" y="1291"/>
                  </a:lnTo>
                  <a:lnTo>
                    <a:pt x="550" y="1297"/>
                  </a:lnTo>
                  <a:lnTo>
                    <a:pt x="562" y="1301"/>
                  </a:lnTo>
                  <a:lnTo>
                    <a:pt x="574" y="1307"/>
                  </a:lnTo>
                  <a:lnTo>
                    <a:pt x="587" y="1311"/>
                  </a:lnTo>
                  <a:lnTo>
                    <a:pt x="599" y="1315"/>
                  </a:lnTo>
                  <a:lnTo>
                    <a:pt x="611" y="1322"/>
                  </a:lnTo>
                  <a:lnTo>
                    <a:pt x="680" y="1338"/>
                  </a:lnTo>
                  <a:lnTo>
                    <a:pt x="607" y="1410"/>
                  </a:lnTo>
                  <a:lnTo>
                    <a:pt x="599" y="1406"/>
                  </a:lnTo>
                  <a:lnTo>
                    <a:pt x="593" y="1402"/>
                  </a:lnTo>
                  <a:lnTo>
                    <a:pt x="587" y="1398"/>
                  </a:lnTo>
                  <a:lnTo>
                    <a:pt x="581" y="1396"/>
                  </a:lnTo>
                  <a:lnTo>
                    <a:pt x="572" y="1392"/>
                  </a:lnTo>
                  <a:lnTo>
                    <a:pt x="566" y="1388"/>
                  </a:lnTo>
                  <a:lnTo>
                    <a:pt x="558" y="1386"/>
                  </a:lnTo>
                  <a:lnTo>
                    <a:pt x="552" y="1381"/>
                  </a:lnTo>
                  <a:lnTo>
                    <a:pt x="543" y="1379"/>
                  </a:lnTo>
                  <a:lnTo>
                    <a:pt x="537" y="1375"/>
                  </a:lnTo>
                  <a:lnTo>
                    <a:pt x="529" y="1373"/>
                  </a:lnTo>
                  <a:lnTo>
                    <a:pt x="521" y="1369"/>
                  </a:lnTo>
                  <a:lnTo>
                    <a:pt x="514" y="1367"/>
                  </a:lnTo>
                  <a:lnTo>
                    <a:pt x="506" y="1363"/>
                  </a:lnTo>
                  <a:lnTo>
                    <a:pt x="500" y="1361"/>
                  </a:lnTo>
                  <a:lnTo>
                    <a:pt x="494" y="1359"/>
                  </a:lnTo>
                  <a:lnTo>
                    <a:pt x="494" y="13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2" name="Freeform 38"/>
            <p:cNvSpPr>
              <a:spLocks/>
            </p:cNvSpPr>
            <p:nvPr/>
          </p:nvSpPr>
          <p:spPr bwMode="auto">
            <a:xfrm>
              <a:off x="404" y="1454"/>
              <a:ext cx="277" cy="3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57" y="0"/>
                </a:cxn>
                <a:cxn ang="0">
                  <a:pos x="277" y="316"/>
                </a:cxn>
                <a:cxn ang="0">
                  <a:pos x="102" y="372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277" h="372">
                  <a:moveTo>
                    <a:pt x="0" y="64"/>
                  </a:moveTo>
                  <a:lnTo>
                    <a:pt x="157" y="0"/>
                  </a:lnTo>
                  <a:lnTo>
                    <a:pt x="277" y="316"/>
                  </a:lnTo>
                  <a:lnTo>
                    <a:pt x="102" y="37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3" name="Freeform 39"/>
            <p:cNvSpPr>
              <a:spLocks/>
            </p:cNvSpPr>
            <p:nvPr/>
          </p:nvSpPr>
          <p:spPr bwMode="auto">
            <a:xfrm>
              <a:off x="1524" y="1035"/>
              <a:ext cx="260" cy="169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92" y="64"/>
                </a:cxn>
                <a:cxn ang="0">
                  <a:pos x="175" y="0"/>
                </a:cxn>
                <a:cxn ang="0">
                  <a:pos x="233" y="14"/>
                </a:cxn>
                <a:cxn ang="0">
                  <a:pos x="260" y="43"/>
                </a:cxn>
                <a:cxn ang="0">
                  <a:pos x="239" y="118"/>
                </a:cxn>
                <a:cxn ang="0">
                  <a:pos x="159" y="136"/>
                </a:cxn>
                <a:cxn ang="0">
                  <a:pos x="0" y="169"/>
                </a:cxn>
                <a:cxn ang="0">
                  <a:pos x="0" y="169"/>
                </a:cxn>
              </a:cxnLst>
              <a:rect l="0" t="0" r="r" b="b"/>
              <a:pathLst>
                <a:path w="260" h="169">
                  <a:moveTo>
                    <a:pt x="0" y="169"/>
                  </a:moveTo>
                  <a:lnTo>
                    <a:pt x="92" y="64"/>
                  </a:lnTo>
                  <a:lnTo>
                    <a:pt x="175" y="0"/>
                  </a:lnTo>
                  <a:lnTo>
                    <a:pt x="233" y="14"/>
                  </a:lnTo>
                  <a:lnTo>
                    <a:pt x="260" y="43"/>
                  </a:lnTo>
                  <a:lnTo>
                    <a:pt x="239" y="118"/>
                  </a:lnTo>
                  <a:lnTo>
                    <a:pt x="159" y="136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4" name="Freeform 40"/>
            <p:cNvSpPr>
              <a:spLocks/>
            </p:cNvSpPr>
            <p:nvPr/>
          </p:nvSpPr>
          <p:spPr bwMode="auto">
            <a:xfrm>
              <a:off x="714" y="1148"/>
              <a:ext cx="1462" cy="1525"/>
            </a:xfrm>
            <a:custGeom>
              <a:avLst/>
              <a:gdLst/>
              <a:ahLst/>
              <a:cxnLst>
                <a:cxn ang="0">
                  <a:pos x="684" y="106"/>
                </a:cxn>
                <a:cxn ang="0">
                  <a:pos x="822" y="50"/>
                </a:cxn>
                <a:cxn ang="0">
                  <a:pos x="1018" y="17"/>
                </a:cxn>
                <a:cxn ang="0">
                  <a:pos x="1287" y="0"/>
                </a:cxn>
                <a:cxn ang="0">
                  <a:pos x="1462" y="15"/>
                </a:cxn>
                <a:cxn ang="0">
                  <a:pos x="1198" y="91"/>
                </a:cxn>
                <a:cxn ang="0">
                  <a:pos x="913" y="205"/>
                </a:cxn>
                <a:cxn ang="0">
                  <a:pos x="741" y="316"/>
                </a:cxn>
                <a:cxn ang="0">
                  <a:pos x="547" y="571"/>
                </a:cxn>
                <a:cxn ang="0">
                  <a:pos x="545" y="597"/>
                </a:cxn>
                <a:cxn ang="0">
                  <a:pos x="648" y="527"/>
                </a:cxn>
                <a:cxn ang="0">
                  <a:pos x="851" y="457"/>
                </a:cxn>
                <a:cxn ang="0">
                  <a:pos x="1004" y="436"/>
                </a:cxn>
                <a:cxn ang="0">
                  <a:pos x="1031" y="447"/>
                </a:cxn>
                <a:cxn ang="0">
                  <a:pos x="1016" y="649"/>
                </a:cxn>
                <a:cxn ang="0">
                  <a:pos x="944" y="903"/>
                </a:cxn>
                <a:cxn ang="0">
                  <a:pos x="896" y="986"/>
                </a:cxn>
                <a:cxn ang="0">
                  <a:pos x="876" y="959"/>
                </a:cxn>
                <a:cxn ang="0">
                  <a:pos x="853" y="779"/>
                </a:cxn>
                <a:cxn ang="0">
                  <a:pos x="867" y="635"/>
                </a:cxn>
                <a:cxn ang="0">
                  <a:pos x="746" y="728"/>
                </a:cxn>
                <a:cxn ang="0">
                  <a:pos x="564" y="820"/>
                </a:cxn>
                <a:cxn ang="0">
                  <a:pos x="595" y="959"/>
                </a:cxn>
                <a:cxn ang="0">
                  <a:pos x="556" y="1120"/>
                </a:cxn>
                <a:cxn ang="0">
                  <a:pos x="442" y="1308"/>
                </a:cxn>
                <a:cxn ang="0">
                  <a:pos x="351" y="1525"/>
                </a:cxn>
                <a:cxn ang="0">
                  <a:pos x="316" y="1525"/>
                </a:cxn>
                <a:cxn ang="0">
                  <a:pos x="310" y="1428"/>
                </a:cxn>
                <a:cxn ang="0">
                  <a:pos x="318" y="1252"/>
                </a:cxn>
                <a:cxn ang="0">
                  <a:pos x="401" y="1031"/>
                </a:cxn>
                <a:cxn ang="0">
                  <a:pos x="295" y="856"/>
                </a:cxn>
                <a:cxn ang="0">
                  <a:pos x="250" y="711"/>
                </a:cxn>
                <a:cxn ang="0">
                  <a:pos x="238" y="610"/>
                </a:cxn>
                <a:cxn ang="0">
                  <a:pos x="287" y="428"/>
                </a:cxn>
                <a:cxn ang="0">
                  <a:pos x="349" y="352"/>
                </a:cxn>
                <a:cxn ang="0">
                  <a:pos x="0" y="385"/>
                </a:cxn>
                <a:cxn ang="0">
                  <a:pos x="318" y="203"/>
                </a:cxn>
                <a:cxn ang="0">
                  <a:pos x="506" y="133"/>
                </a:cxn>
                <a:cxn ang="0">
                  <a:pos x="677" y="91"/>
                </a:cxn>
                <a:cxn ang="0">
                  <a:pos x="684" y="106"/>
                </a:cxn>
                <a:cxn ang="0">
                  <a:pos x="684" y="106"/>
                </a:cxn>
              </a:cxnLst>
              <a:rect l="0" t="0" r="r" b="b"/>
              <a:pathLst>
                <a:path w="1462" h="1525">
                  <a:moveTo>
                    <a:pt x="684" y="106"/>
                  </a:moveTo>
                  <a:lnTo>
                    <a:pt x="822" y="50"/>
                  </a:lnTo>
                  <a:lnTo>
                    <a:pt x="1018" y="17"/>
                  </a:lnTo>
                  <a:lnTo>
                    <a:pt x="1287" y="0"/>
                  </a:lnTo>
                  <a:lnTo>
                    <a:pt x="1462" y="15"/>
                  </a:lnTo>
                  <a:lnTo>
                    <a:pt x="1198" y="91"/>
                  </a:lnTo>
                  <a:lnTo>
                    <a:pt x="913" y="205"/>
                  </a:lnTo>
                  <a:lnTo>
                    <a:pt x="741" y="316"/>
                  </a:lnTo>
                  <a:lnTo>
                    <a:pt x="547" y="571"/>
                  </a:lnTo>
                  <a:lnTo>
                    <a:pt x="545" y="597"/>
                  </a:lnTo>
                  <a:lnTo>
                    <a:pt x="648" y="527"/>
                  </a:lnTo>
                  <a:lnTo>
                    <a:pt x="851" y="457"/>
                  </a:lnTo>
                  <a:lnTo>
                    <a:pt x="1004" y="436"/>
                  </a:lnTo>
                  <a:lnTo>
                    <a:pt x="1031" y="447"/>
                  </a:lnTo>
                  <a:lnTo>
                    <a:pt x="1016" y="649"/>
                  </a:lnTo>
                  <a:lnTo>
                    <a:pt x="944" y="903"/>
                  </a:lnTo>
                  <a:lnTo>
                    <a:pt x="896" y="986"/>
                  </a:lnTo>
                  <a:lnTo>
                    <a:pt x="876" y="959"/>
                  </a:lnTo>
                  <a:lnTo>
                    <a:pt x="853" y="779"/>
                  </a:lnTo>
                  <a:lnTo>
                    <a:pt x="867" y="635"/>
                  </a:lnTo>
                  <a:lnTo>
                    <a:pt x="746" y="728"/>
                  </a:lnTo>
                  <a:lnTo>
                    <a:pt x="564" y="820"/>
                  </a:lnTo>
                  <a:lnTo>
                    <a:pt x="595" y="959"/>
                  </a:lnTo>
                  <a:lnTo>
                    <a:pt x="556" y="1120"/>
                  </a:lnTo>
                  <a:lnTo>
                    <a:pt x="442" y="1308"/>
                  </a:lnTo>
                  <a:lnTo>
                    <a:pt x="351" y="1525"/>
                  </a:lnTo>
                  <a:lnTo>
                    <a:pt x="316" y="1525"/>
                  </a:lnTo>
                  <a:lnTo>
                    <a:pt x="310" y="1428"/>
                  </a:lnTo>
                  <a:lnTo>
                    <a:pt x="318" y="1252"/>
                  </a:lnTo>
                  <a:lnTo>
                    <a:pt x="401" y="1031"/>
                  </a:lnTo>
                  <a:lnTo>
                    <a:pt x="295" y="856"/>
                  </a:lnTo>
                  <a:lnTo>
                    <a:pt x="250" y="711"/>
                  </a:lnTo>
                  <a:lnTo>
                    <a:pt x="238" y="610"/>
                  </a:lnTo>
                  <a:lnTo>
                    <a:pt x="287" y="428"/>
                  </a:lnTo>
                  <a:lnTo>
                    <a:pt x="349" y="352"/>
                  </a:lnTo>
                  <a:lnTo>
                    <a:pt x="0" y="385"/>
                  </a:lnTo>
                  <a:lnTo>
                    <a:pt x="318" y="203"/>
                  </a:lnTo>
                  <a:lnTo>
                    <a:pt x="506" y="133"/>
                  </a:lnTo>
                  <a:lnTo>
                    <a:pt x="677" y="91"/>
                  </a:lnTo>
                  <a:lnTo>
                    <a:pt x="684" y="106"/>
                  </a:lnTo>
                  <a:lnTo>
                    <a:pt x="684" y="106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5" name="Freeform 41"/>
            <p:cNvSpPr>
              <a:spLocks/>
            </p:cNvSpPr>
            <p:nvPr/>
          </p:nvSpPr>
          <p:spPr bwMode="auto">
            <a:xfrm>
              <a:off x="888" y="1417"/>
              <a:ext cx="264" cy="1256"/>
            </a:xfrm>
            <a:custGeom>
              <a:avLst/>
              <a:gdLst/>
              <a:ahLst/>
              <a:cxnLst>
                <a:cxn ang="0">
                  <a:pos x="202" y="748"/>
                </a:cxn>
                <a:cxn ang="0">
                  <a:pos x="171" y="696"/>
                </a:cxn>
                <a:cxn ang="0">
                  <a:pos x="136" y="630"/>
                </a:cxn>
                <a:cxn ang="0">
                  <a:pos x="101" y="556"/>
                </a:cxn>
                <a:cxn ang="0">
                  <a:pos x="76" y="485"/>
                </a:cxn>
                <a:cxn ang="0">
                  <a:pos x="64" y="419"/>
                </a:cxn>
                <a:cxn ang="0">
                  <a:pos x="59" y="351"/>
                </a:cxn>
                <a:cxn ang="0">
                  <a:pos x="68" y="285"/>
                </a:cxn>
                <a:cxn ang="0">
                  <a:pos x="86" y="221"/>
                </a:cxn>
                <a:cxn ang="0">
                  <a:pos x="111" y="159"/>
                </a:cxn>
                <a:cxn ang="0">
                  <a:pos x="144" y="99"/>
                </a:cxn>
                <a:cxn ang="0">
                  <a:pos x="10" y="83"/>
                </a:cxn>
                <a:cxn ang="0">
                  <a:pos x="43" y="78"/>
                </a:cxn>
                <a:cxn ang="0">
                  <a:pos x="84" y="72"/>
                </a:cxn>
                <a:cxn ang="0">
                  <a:pos x="126" y="66"/>
                </a:cxn>
                <a:cxn ang="0">
                  <a:pos x="161" y="60"/>
                </a:cxn>
                <a:cxn ang="0">
                  <a:pos x="185" y="50"/>
                </a:cxn>
                <a:cxn ang="0">
                  <a:pos x="204" y="31"/>
                </a:cxn>
                <a:cxn ang="0">
                  <a:pos x="223" y="12"/>
                </a:cxn>
                <a:cxn ang="0">
                  <a:pos x="264" y="14"/>
                </a:cxn>
                <a:cxn ang="0">
                  <a:pos x="233" y="47"/>
                </a:cxn>
                <a:cxn ang="0">
                  <a:pos x="208" y="76"/>
                </a:cxn>
                <a:cxn ang="0">
                  <a:pos x="181" y="107"/>
                </a:cxn>
                <a:cxn ang="0">
                  <a:pos x="159" y="138"/>
                </a:cxn>
                <a:cxn ang="0">
                  <a:pos x="132" y="173"/>
                </a:cxn>
                <a:cxn ang="0">
                  <a:pos x="115" y="207"/>
                </a:cxn>
                <a:cxn ang="0">
                  <a:pos x="105" y="233"/>
                </a:cxn>
                <a:cxn ang="0">
                  <a:pos x="97" y="262"/>
                </a:cxn>
                <a:cxn ang="0">
                  <a:pos x="90" y="293"/>
                </a:cxn>
                <a:cxn ang="0">
                  <a:pos x="86" y="324"/>
                </a:cxn>
                <a:cxn ang="0">
                  <a:pos x="84" y="359"/>
                </a:cxn>
                <a:cxn ang="0">
                  <a:pos x="84" y="399"/>
                </a:cxn>
                <a:cxn ang="0">
                  <a:pos x="88" y="438"/>
                </a:cxn>
                <a:cxn ang="0">
                  <a:pos x="95" y="475"/>
                </a:cxn>
                <a:cxn ang="0">
                  <a:pos x="105" y="514"/>
                </a:cxn>
                <a:cxn ang="0">
                  <a:pos x="119" y="554"/>
                </a:cxn>
                <a:cxn ang="0">
                  <a:pos x="140" y="595"/>
                </a:cxn>
                <a:cxn ang="0">
                  <a:pos x="163" y="636"/>
                </a:cxn>
                <a:cxn ang="0">
                  <a:pos x="190" y="677"/>
                </a:cxn>
                <a:cxn ang="0">
                  <a:pos x="216" y="719"/>
                </a:cxn>
                <a:cxn ang="0">
                  <a:pos x="245" y="752"/>
                </a:cxn>
                <a:cxn ang="0">
                  <a:pos x="229" y="812"/>
                </a:cxn>
                <a:cxn ang="0">
                  <a:pos x="194" y="882"/>
                </a:cxn>
                <a:cxn ang="0">
                  <a:pos x="169" y="950"/>
                </a:cxn>
                <a:cxn ang="0">
                  <a:pos x="150" y="1018"/>
                </a:cxn>
                <a:cxn ang="0">
                  <a:pos x="144" y="1095"/>
                </a:cxn>
                <a:cxn ang="0">
                  <a:pos x="144" y="1155"/>
                </a:cxn>
                <a:cxn ang="0">
                  <a:pos x="144" y="1173"/>
                </a:cxn>
                <a:cxn ang="0">
                  <a:pos x="144" y="1194"/>
                </a:cxn>
                <a:cxn ang="0">
                  <a:pos x="146" y="1217"/>
                </a:cxn>
                <a:cxn ang="0">
                  <a:pos x="148" y="1237"/>
                </a:cxn>
                <a:cxn ang="0">
                  <a:pos x="150" y="1254"/>
                </a:cxn>
                <a:cxn ang="0">
                  <a:pos x="138" y="1254"/>
                </a:cxn>
                <a:cxn ang="0">
                  <a:pos x="132" y="1244"/>
                </a:cxn>
                <a:cxn ang="0">
                  <a:pos x="128" y="1186"/>
                </a:cxn>
                <a:cxn ang="0">
                  <a:pos x="130" y="1091"/>
                </a:cxn>
                <a:cxn ang="0">
                  <a:pos x="144" y="973"/>
                </a:cxn>
                <a:cxn ang="0">
                  <a:pos x="177" y="849"/>
                </a:cxn>
                <a:cxn ang="0">
                  <a:pos x="214" y="770"/>
                </a:cxn>
              </a:cxnLst>
              <a:rect l="0" t="0" r="r" b="b"/>
              <a:pathLst>
                <a:path w="264" h="1256">
                  <a:moveTo>
                    <a:pt x="214" y="770"/>
                  </a:moveTo>
                  <a:lnTo>
                    <a:pt x="208" y="760"/>
                  </a:lnTo>
                  <a:lnTo>
                    <a:pt x="202" y="748"/>
                  </a:lnTo>
                  <a:lnTo>
                    <a:pt x="194" y="733"/>
                  </a:lnTo>
                  <a:lnTo>
                    <a:pt x="183" y="715"/>
                  </a:lnTo>
                  <a:lnTo>
                    <a:pt x="171" y="696"/>
                  </a:lnTo>
                  <a:lnTo>
                    <a:pt x="161" y="675"/>
                  </a:lnTo>
                  <a:lnTo>
                    <a:pt x="148" y="653"/>
                  </a:lnTo>
                  <a:lnTo>
                    <a:pt x="136" y="630"/>
                  </a:lnTo>
                  <a:lnTo>
                    <a:pt x="123" y="605"/>
                  </a:lnTo>
                  <a:lnTo>
                    <a:pt x="113" y="580"/>
                  </a:lnTo>
                  <a:lnTo>
                    <a:pt x="101" y="556"/>
                  </a:lnTo>
                  <a:lnTo>
                    <a:pt x="92" y="533"/>
                  </a:lnTo>
                  <a:lnTo>
                    <a:pt x="82" y="508"/>
                  </a:lnTo>
                  <a:lnTo>
                    <a:pt x="76" y="485"/>
                  </a:lnTo>
                  <a:lnTo>
                    <a:pt x="70" y="463"/>
                  </a:lnTo>
                  <a:lnTo>
                    <a:pt x="68" y="442"/>
                  </a:lnTo>
                  <a:lnTo>
                    <a:pt x="64" y="419"/>
                  </a:lnTo>
                  <a:lnTo>
                    <a:pt x="59" y="394"/>
                  </a:lnTo>
                  <a:lnTo>
                    <a:pt x="59" y="372"/>
                  </a:lnTo>
                  <a:lnTo>
                    <a:pt x="59" y="351"/>
                  </a:lnTo>
                  <a:lnTo>
                    <a:pt x="61" y="328"/>
                  </a:lnTo>
                  <a:lnTo>
                    <a:pt x="64" y="306"/>
                  </a:lnTo>
                  <a:lnTo>
                    <a:pt x="68" y="285"/>
                  </a:lnTo>
                  <a:lnTo>
                    <a:pt x="74" y="264"/>
                  </a:lnTo>
                  <a:lnTo>
                    <a:pt x="80" y="242"/>
                  </a:lnTo>
                  <a:lnTo>
                    <a:pt x="86" y="221"/>
                  </a:lnTo>
                  <a:lnTo>
                    <a:pt x="95" y="200"/>
                  </a:lnTo>
                  <a:lnTo>
                    <a:pt x="103" y="180"/>
                  </a:lnTo>
                  <a:lnTo>
                    <a:pt x="111" y="159"/>
                  </a:lnTo>
                  <a:lnTo>
                    <a:pt x="123" y="140"/>
                  </a:lnTo>
                  <a:lnTo>
                    <a:pt x="134" y="120"/>
                  </a:lnTo>
                  <a:lnTo>
                    <a:pt x="144" y="99"/>
                  </a:lnTo>
                  <a:lnTo>
                    <a:pt x="0" y="107"/>
                  </a:lnTo>
                  <a:lnTo>
                    <a:pt x="4" y="85"/>
                  </a:lnTo>
                  <a:lnTo>
                    <a:pt x="10" y="83"/>
                  </a:lnTo>
                  <a:lnTo>
                    <a:pt x="20" y="81"/>
                  </a:lnTo>
                  <a:lnTo>
                    <a:pt x="31" y="78"/>
                  </a:lnTo>
                  <a:lnTo>
                    <a:pt x="43" y="78"/>
                  </a:lnTo>
                  <a:lnTo>
                    <a:pt x="55" y="76"/>
                  </a:lnTo>
                  <a:lnTo>
                    <a:pt x="70" y="74"/>
                  </a:lnTo>
                  <a:lnTo>
                    <a:pt x="84" y="72"/>
                  </a:lnTo>
                  <a:lnTo>
                    <a:pt x="99" y="72"/>
                  </a:lnTo>
                  <a:lnTo>
                    <a:pt x="111" y="70"/>
                  </a:lnTo>
                  <a:lnTo>
                    <a:pt x="126" y="66"/>
                  </a:lnTo>
                  <a:lnTo>
                    <a:pt x="138" y="64"/>
                  </a:lnTo>
                  <a:lnTo>
                    <a:pt x="150" y="62"/>
                  </a:lnTo>
                  <a:lnTo>
                    <a:pt x="161" y="60"/>
                  </a:lnTo>
                  <a:lnTo>
                    <a:pt x="171" y="58"/>
                  </a:lnTo>
                  <a:lnTo>
                    <a:pt x="179" y="54"/>
                  </a:lnTo>
                  <a:lnTo>
                    <a:pt x="185" y="50"/>
                  </a:lnTo>
                  <a:lnTo>
                    <a:pt x="192" y="43"/>
                  </a:lnTo>
                  <a:lnTo>
                    <a:pt x="198" y="37"/>
                  </a:lnTo>
                  <a:lnTo>
                    <a:pt x="204" y="31"/>
                  </a:lnTo>
                  <a:lnTo>
                    <a:pt x="210" y="25"/>
                  </a:lnTo>
                  <a:lnTo>
                    <a:pt x="216" y="19"/>
                  </a:lnTo>
                  <a:lnTo>
                    <a:pt x="223" y="12"/>
                  </a:lnTo>
                  <a:lnTo>
                    <a:pt x="231" y="6"/>
                  </a:lnTo>
                  <a:lnTo>
                    <a:pt x="237" y="0"/>
                  </a:lnTo>
                  <a:lnTo>
                    <a:pt x="264" y="14"/>
                  </a:lnTo>
                  <a:lnTo>
                    <a:pt x="251" y="25"/>
                  </a:lnTo>
                  <a:lnTo>
                    <a:pt x="243" y="37"/>
                  </a:lnTo>
                  <a:lnTo>
                    <a:pt x="233" y="47"/>
                  </a:lnTo>
                  <a:lnTo>
                    <a:pt x="225" y="58"/>
                  </a:lnTo>
                  <a:lnTo>
                    <a:pt x="216" y="66"/>
                  </a:lnTo>
                  <a:lnTo>
                    <a:pt x="208" y="76"/>
                  </a:lnTo>
                  <a:lnTo>
                    <a:pt x="200" y="87"/>
                  </a:lnTo>
                  <a:lnTo>
                    <a:pt x="192" y="97"/>
                  </a:lnTo>
                  <a:lnTo>
                    <a:pt x="181" y="107"/>
                  </a:lnTo>
                  <a:lnTo>
                    <a:pt x="173" y="118"/>
                  </a:lnTo>
                  <a:lnTo>
                    <a:pt x="165" y="128"/>
                  </a:lnTo>
                  <a:lnTo>
                    <a:pt x="159" y="138"/>
                  </a:lnTo>
                  <a:lnTo>
                    <a:pt x="148" y="149"/>
                  </a:lnTo>
                  <a:lnTo>
                    <a:pt x="140" y="161"/>
                  </a:lnTo>
                  <a:lnTo>
                    <a:pt x="132" y="173"/>
                  </a:lnTo>
                  <a:lnTo>
                    <a:pt x="126" y="188"/>
                  </a:lnTo>
                  <a:lnTo>
                    <a:pt x="119" y="196"/>
                  </a:lnTo>
                  <a:lnTo>
                    <a:pt x="115" y="207"/>
                  </a:lnTo>
                  <a:lnTo>
                    <a:pt x="111" y="215"/>
                  </a:lnTo>
                  <a:lnTo>
                    <a:pt x="107" y="225"/>
                  </a:lnTo>
                  <a:lnTo>
                    <a:pt x="105" y="233"/>
                  </a:lnTo>
                  <a:lnTo>
                    <a:pt x="101" y="244"/>
                  </a:lnTo>
                  <a:lnTo>
                    <a:pt x="99" y="252"/>
                  </a:lnTo>
                  <a:lnTo>
                    <a:pt x="97" y="262"/>
                  </a:lnTo>
                  <a:lnTo>
                    <a:pt x="92" y="273"/>
                  </a:lnTo>
                  <a:lnTo>
                    <a:pt x="90" y="283"/>
                  </a:lnTo>
                  <a:lnTo>
                    <a:pt x="90" y="293"/>
                  </a:lnTo>
                  <a:lnTo>
                    <a:pt x="88" y="304"/>
                  </a:lnTo>
                  <a:lnTo>
                    <a:pt x="86" y="314"/>
                  </a:lnTo>
                  <a:lnTo>
                    <a:pt x="86" y="324"/>
                  </a:lnTo>
                  <a:lnTo>
                    <a:pt x="86" y="335"/>
                  </a:lnTo>
                  <a:lnTo>
                    <a:pt x="86" y="347"/>
                  </a:lnTo>
                  <a:lnTo>
                    <a:pt x="84" y="359"/>
                  </a:lnTo>
                  <a:lnTo>
                    <a:pt x="84" y="372"/>
                  </a:lnTo>
                  <a:lnTo>
                    <a:pt x="84" y="386"/>
                  </a:lnTo>
                  <a:lnTo>
                    <a:pt x="84" y="399"/>
                  </a:lnTo>
                  <a:lnTo>
                    <a:pt x="84" y="411"/>
                  </a:lnTo>
                  <a:lnTo>
                    <a:pt x="86" y="423"/>
                  </a:lnTo>
                  <a:lnTo>
                    <a:pt x="88" y="438"/>
                  </a:lnTo>
                  <a:lnTo>
                    <a:pt x="90" y="450"/>
                  </a:lnTo>
                  <a:lnTo>
                    <a:pt x="92" y="463"/>
                  </a:lnTo>
                  <a:lnTo>
                    <a:pt x="95" y="475"/>
                  </a:lnTo>
                  <a:lnTo>
                    <a:pt x="97" y="490"/>
                  </a:lnTo>
                  <a:lnTo>
                    <a:pt x="101" y="502"/>
                  </a:lnTo>
                  <a:lnTo>
                    <a:pt x="105" y="514"/>
                  </a:lnTo>
                  <a:lnTo>
                    <a:pt x="109" y="529"/>
                  </a:lnTo>
                  <a:lnTo>
                    <a:pt x="113" y="541"/>
                  </a:lnTo>
                  <a:lnTo>
                    <a:pt x="119" y="554"/>
                  </a:lnTo>
                  <a:lnTo>
                    <a:pt x="126" y="566"/>
                  </a:lnTo>
                  <a:lnTo>
                    <a:pt x="134" y="580"/>
                  </a:lnTo>
                  <a:lnTo>
                    <a:pt x="140" y="595"/>
                  </a:lnTo>
                  <a:lnTo>
                    <a:pt x="148" y="607"/>
                  </a:lnTo>
                  <a:lnTo>
                    <a:pt x="154" y="622"/>
                  </a:lnTo>
                  <a:lnTo>
                    <a:pt x="163" y="636"/>
                  </a:lnTo>
                  <a:lnTo>
                    <a:pt x="171" y="651"/>
                  </a:lnTo>
                  <a:lnTo>
                    <a:pt x="179" y="665"/>
                  </a:lnTo>
                  <a:lnTo>
                    <a:pt x="190" y="677"/>
                  </a:lnTo>
                  <a:lnTo>
                    <a:pt x="198" y="692"/>
                  </a:lnTo>
                  <a:lnTo>
                    <a:pt x="206" y="704"/>
                  </a:lnTo>
                  <a:lnTo>
                    <a:pt x="216" y="719"/>
                  </a:lnTo>
                  <a:lnTo>
                    <a:pt x="225" y="731"/>
                  </a:lnTo>
                  <a:lnTo>
                    <a:pt x="235" y="742"/>
                  </a:lnTo>
                  <a:lnTo>
                    <a:pt x="245" y="752"/>
                  </a:lnTo>
                  <a:lnTo>
                    <a:pt x="258" y="764"/>
                  </a:lnTo>
                  <a:lnTo>
                    <a:pt x="241" y="789"/>
                  </a:lnTo>
                  <a:lnTo>
                    <a:pt x="229" y="812"/>
                  </a:lnTo>
                  <a:lnTo>
                    <a:pt x="214" y="837"/>
                  </a:lnTo>
                  <a:lnTo>
                    <a:pt x="204" y="859"/>
                  </a:lnTo>
                  <a:lnTo>
                    <a:pt x="194" y="882"/>
                  </a:lnTo>
                  <a:lnTo>
                    <a:pt x="183" y="905"/>
                  </a:lnTo>
                  <a:lnTo>
                    <a:pt x="175" y="927"/>
                  </a:lnTo>
                  <a:lnTo>
                    <a:pt x="169" y="950"/>
                  </a:lnTo>
                  <a:lnTo>
                    <a:pt x="161" y="973"/>
                  </a:lnTo>
                  <a:lnTo>
                    <a:pt x="156" y="996"/>
                  </a:lnTo>
                  <a:lnTo>
                    <a:pt x="150" y="1018"/>
                  </a:lnTo>
                  <a:lnTo>
                    <a:pt x="148" y="1043"/>
                  </a:lnTo>
                  <a:lnTo>
                    <a:pt x="146" y="1068"/>
                  </a:lnTo>
                  <a:lnTo>
                    <a:pt x="144" y="1095"/>
                  </a:lnTo>
                  <a:lnTo>
                    <a:pt x="144" y="1122"/>
                  </a:lnTo>
                  <a:lnTo>
                    <a:pt x="144" y="1151"/>
                  </a:lnTo>
                  <a:lnTo>
                    <a:pt x="144" y="1155"/>
                  </a:lnTo>
                  <a:lnTo>
                    <a:pt x="144" y="1159"/>
                  </a:lnTo>
                  <a:lnTo>
                    <a:pt x="144" y="1165"/>
                  </a:lnTo>
                  <a:lnTo>
                    <a:pt x="144" y="1173"/>
                  </a:lnTo>
                  <a:lnTo>
                    <a:pt x="144" y="1179"/>
                  </a:lnTo>
                  <a:lnTo>
                    <a:pt x="144" y="1186"/>
                  </a:lnTo>
                  <a:lnTo>
                    <a:pt x="144" y="1194"/>
                  </a:lnTo>
                  <a:lnTo>
                    <a:pt x="146" y="1200"/>
                  </a:lnTo>
                  <a:lnTo>
                    <a:pt x="146" y="1208"/>
                  </a:lnTo>
                  <a:lnTo>
                    <a:pt x="146" y="1217"/>
                  </a:lnTo>
                  <a:lnTo>
                    <a:pt x="146" y="1223"/>
                  </a:lnTo>
                  <a:lnTo>
                    <a:pt x="148" y="1231"/>
                  </a:lnTo>
                  <a:lnTo>
                    <a:pt x="148" y="1237"/>
                  </a:lnTo>
                  <a:lnTo>
                    <a:pt x="148" y="1244"/>
                  </a:lnTo>
                  <a:lnTo>
                    <a:pt x="150" y="1250"/>
                  </a:lnTo>
                  <a:lnTo>
                    <a:pt x="150" y="1254"/>
                  </a:lnTo>
                  <a:lnTo>
                    <a:pt x="148" y="1254"/>
                  </a:lnTo>
                  <a:lnTo>
                    <a:pt x="144" y="1256"/>
                  </a:lnTo>
                  <a:lnTo>
                    <a:pt x="138" y="1254"/>
                  </a:lnTo>
                  <a:lnTo>
                    <a:pt x="132" y="1254"/>
                  </a:lnTo>
                  <a:lnTo>
                    <a:pt x="132" y="1252"/>
                  </a:lnTo>
                  <a:lnTo>
                    <a:pt x="132" y="1244"/>
                  </a:lnTo>
                  <a:lnTo>
                    <a:pt x="130" y="1227"/>
                  </a:lnTo>
                  <a:lnTo>
                    <a:pt x="130" y="1210"/>
                  </a:lnTo>
                  <a:lnTo>
                    <a:pt x="128" y="1186"/>
                  </a:lnTo>
                  <a:lnTo>
                    <a:pt x="128" y="1157"/>
                  </a:lnTo>
                  <a:lnTo>
                    <a:pt x="128" y="1124"/>
                  </a:lnTo>
                  <a:lnTo>
                    <a:pt x="130" y="1091"/>
                  </a:lnTo>
                  <a:lnTo>
                    <a:pt x="134" y="1053"/>
                  </a:lnTo>
                  <a:lnTo>
                    <a:pt x="138" y="1014"/>
                  </a:lnTo>
                  <a:lnTo>
                    <a:pt x="144" y="973"/>
                  </a:lnTo>
                  <a:lnTo>
                    <a:pt x="152" y="934"/>
                  </a:lnTo>
                  <a:lnTo>
                    <a:pt x="165" y="890"/>
                  </a:lnTo>
                  <a:lnTo>
                    <a:pt x="177" y="849"/>
                  </a:lnTo>
                  <a:lnTo>
                    <a:pt x="196" y="808"/>
                  </a:lnTo>
                  <a:lnTo>
                    <a:pt x="214" y="770"/>
                  </a:lnTo>
                  <a:lnTo>
                    <a:pt x="214" y="770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6" name="Freeform 42"/>
            <p:cNvSpPr>
              <a:spLocks/>
            </p:cNvSpPr>
            <p:nvPr/>
          </p:nvSpPr>
          <p:spPr bwMode="auto">
            <a:xfrm>
              <a:off x="1042" y="1491"/>
              <a:ext cx="453" cy="1180"/>
            </a:xfrm>
            <a:custGeom>
              <a:avLst/>
              <a:gdLst/>
              <a:ahLst/>
              <a:cxnLst>
                <a:cxn ang="0">
                  <a:pos x="38" y="1089"/>
                </a:cxn>
                <a:cxn ang="0">
                  <a:pos x="128" y="917"/>
                </a:cxn>
                <a:cxn ang="0">
                  <a:pos x="215" y="736"/>
                </a:cxn>
                <a:cxn ang="0">
                  <a:pos x="254" y="585"/>
                </a:cxn>
                <a:cxn ang="0">
                  <a:pos x="230" y="513"/>
                </a:cxn>
                <a:cxn ang="0">
                  <a:pos x="207" y="451"/>
                </a:cxn>
                <a:cxn ang="0">
                  <a:pos x="184" y="389"/>
                </a:cxn>
                <a:cxn ang="0">
                  <a:pos x="161" y="327"/>
                </a:cxn>
                <a:cxn ang="0">
                  <a:pos x="155" y="298"/>
                </a:cxn>
                <a:cxn ang="0">
                  <a:pos x="161" y="281"/>
                </a:cxn>
                <a:cxn ang="0">
                  <a:pos x="170" y="265"/>
                </a:cxn>
                <a:cxn ang="0">
                  <a:pos x="192" y="228"/>
                </a:cxn>
                <a:cxn ang="0">
                  <a:pos x="240" y="164"/>
                </a:cxn>
                <a:cxn ang="0">
                  <a:pos x="290" y="104"/>
                </a:cxn>
                <a:cxn ang="0">
                  <a:pos x="339" y="44"/>
                </a:cxn>
                <a:cxn ang="0">
                  <a:pos x="397" y="11"/>
                </a:cxn>
                <a:cxn ang="0">
                  <a:pos x="362" y="50"/>
                </a:cxn>
                <a:cxn ang="0">
                  <a:pos x="308" y="116"/>
                </a:cxn>
                <a:cxn ang="0">
                  <a:pos x="261" y="182"/>
                </a:cxn>
                <a:cxn ang="0">
                  <a:pos x="242" y="221"/>
                </a:cxn>
                <a:cxn ang="0">
                  <a:pos x="345" y="199"/>
                </a:cxn>
                <a:cxn ang="0">
                  <a:pos x="304" y="228"/>
                </a:cxn>
                <a:cxn ang="0">
                  <a:pos x="263" y="256"/>
                </a:cxn>
                <a:cxn ang="0">
                  <a:pos x="221" y="290"/>
                </a:cxn>
                <a:cxn ang="0">
                  <a:pos x="201" y="318"/>
                </a:cxn>
                <a:cxn ang="0">
                  <a:pos x="209" y="358"/>
                </a:cxn>
                <a:cxn ang="0">
                  <a:pos x="221" y="407"/>
                </a:cxn>
                <a:cxn ang="0">
                  <a:pos x="234" y="449"/>
                </a:cxn>
                <a:cxn ang="0">
                  <a:pos x="265" y="449"/>
                </a:cxn>
                <a:cxn ang="0">
                  <a:pos x="316" y="422"/>
                </a:cxn>
                <a:cxn ang="0">
                  <a:pos x="366" y="395"/>
                </a:cxn>
                <a:cxn ang="0">
                  <a:pos x="418" y="366"/>
                </a:cxn>
                <a:cxn ang="0">
                  <a:pos x="446" y="370"/>
                </a:cxn>
                <a:cxn ang="0">
                  <a:pos x="399" y="397"/>
                </a:cxn>
                <a:cxn ang="0">
                  <a:pos x="333" y="440"/>
                </a:cxn>
                <a:cxn ang="0">
                  <a:pos x="275" y="486"/>
                </a:cxn>
                <a:cxn ang="0">
                  <a:pos x="254" y="515"/>
                </a:cxn>
                <a:cxn ang="0">
                  <a:pos x="265" y="546"/>
                </a:cxn>
                <a:cxn ang="0">
                  <a:pos x="273" y="579"/>
                </a:cxn>
                <a:cxn ang="0">
                  <a:pos x="283" y="612"/>
                </a:cxn>
                <a:cxn ang="0">
                  <a:pos x="292" y="649"/>
                </a:cxn>
                <a:cxn ang="0">
                  <a:pos x="271" y="715"/>
                </a:cxn>
                <a:cxn ang="0">
                  <a:pos x="223" y="798"/>
                </a:cxn>
                <a:cxn ang="0">
                  <a:pos x="176" y="868"/>
                </a:cxn>
                <a:cxn ang="0">
                  <a:pos x="143" y="917"/>
                </a:cxn>
                <a:cxn ang="0">
                  <a:pos x="108" y="984"/>
                </a:cxn>
                <a:cxn ang="0">
                  <a:pos x="75" y="1052"/>
                </a:cxn>
                <a:cxn ang="0">
                  <a:pos x="50" y="1122"/>
                </a:cxn>
                <a:cxn ang="0">
                  <a:pos x="0" y="1180"/>
                </a:cxn>
              </a:cxnLst>
              <a:rect l="0" t="0" r="r" b="b"/>
              <a:pathLst>
                <a:path w="453" h="1180">
                  <a:moveTo>
                    <a:pt x="0" y="1180"/>
                  </a:moveTo>
                  <a:lnTo>
                    <a:pt x="9" y="1155"/>
                  </a:lnTo>
                  <a:lnTo>
                    <a:pt x="21" y="1124"/>
                  </a:lnTo>
                  <a:lnTo>
                    <a:pt x="38" y="1089"/>
                  </a:lnTo>
                  <a:lnTo>
                    <a:pt x="58" y="1052"/>
                  </a:lnTo>
                  <a:lnTo>
                    <a:pt x="79" y="1008"/>
                  </a:lnTo>
                  <a:lnTo>
                    <a:pt x="104" y="965"/>
                  </a:lnTo>
                  <a:lnTo>
                    <a:pt x="128" y="917"/>
                  </a:lnTo>
                  <a:lnTo>
                    <a:pt x="153" y="872"/>
                  </a:lnTo>
                  <a:lnTo>
                    <a:pt x="174" y="827"/>
                  </a:lnTo>
                  <a:lnTo>
                    <a:pt x="197" y="779"/>
                  </a:lnTo>
                  <a:lnTo>
                    <a:pt x="215" y="736"/>
                  </a:lnTo>
                  <a:lnTo>
                    <a:pt x="234" y="692"/>
                  </a:lnTo>
                  <a:lnTo>
                    <a:pt x="244" y="653"/>
                  </a:lnTo>
                  <a:lnTo>
                    <a:pt x="252" y="618"/>
                  </a:lnTo>
                  <a:lnTo>
                    <a:pt x="254" y="585"/>
                  </a:lnTo>
                  <a:lnTo>
                    <a:pt x="250" y="560"/>
                  </a:lnTo>
                  <a:lnTo>
                    <a:pt x="244" y="544"/>
                  </a:lnTo>
                  <a:lnTo>
                    <a:pt x="236" y="529"/>
                  </a:lnTo>
                  <a:lnTo>
                    <a:pt x="230" y="513"/>
                  </a:lnTo>
                  <a:lnTo>
                    <a:pt x="226" y="498"/>
                  </a:lnTo>
                  <a:lnTo>
                    <a:pt x="219" y="482"/>
                  </a:lnTo>
                  <a:lnTo>
                    <a:pt x="211" y="467"/>
                  </a:lnTo>
                  <a:lnTo>
                    <a:pt x="207" y="451"/>
                  </a:lnTo>
                  <a:lnTo>
                    <a:pt x="201" y="436"/>
                  </a:lnTo>
                  <a:lnTo>
                    <a:pt x="195" y="420"/>
                  </a:lnTo>
                  <a:lnTo>
                    <a:pt x="190" y="405"/>
                  </a:lnTo>
                  <a:lnTo>
                    <a:pt x="184" y="389"/>
                  </a:lnTo>
                  <a:lnTo>
                    <a:pt x="178" y="372"/>
                  </a:lnTo>
                  <a:lnTo>
                    <a:pt x="174" y="358"/>
                  </a:lnTo>
                  <a:lnTo>
                    <a:pt x="168" y="343"/>
                  </a:lnTo>
                  <a:lnTo>
                    <a:pt x="161" y="327"/>
                  </a:lnTo>
                  <a:lnTo>
                    <a:pt x="157" y="312"/>
                  </a:lnTo>
                  <a:lnTo>
                    <a:pt x="155" y="308"/>
                  </a:lnTo>
                  <a:lnTo>
                    <a:pt x="155" y="304"/>
                  </a:lnTo>
                  <a:lnTo>
                    <a:pt x="155" y="298"/>
                  </a:lnTo>
                  <a:lnTo>
                    <a:pt x="157" y="294"/>
                  </a:lnTo>
                  <a:lnTo>
                    <a:pt x="157" y="290"/>
                  </a:lnTo>
                  <a:lnTo>
                    <a:pt x="159" y="285"/>
                  </a:lnTo>
                  <a:lnTo>
                    <a:pt x="161" y="281"/>
                  </a:lnTo>
                  <a:lnTo>
                    <a:pt x="164" y="277"/>
                  </a:lnTo>
                  <a:lnTo>
                    <a:pt x="166" y="273"/>
                  </a:lnTo>
                  <a:lnTo>
                    <a:pt x="168" y="269"/>
                  </a:lnTo>
                  <a:lnTo>
                    <a:pt x="170" y="265"/>
                  </a:lnTo>
                  <a:lnTo>
                    <a:pt x="172" y="261"/>
                  </a:lnTo>
                  <a:lnTo>
                    <a:pt x="178" y="252"/>
                  </a:lnTo>
                  <a:lnTo>
                    <a:pt x="182" y="246"/>
                  </a:lnTo>
                  <a:lnTo>
                    <a:pt x="192" y="228"/>
                  </a:lnTo>
                  <a:lnTo>
                    <a:pt x="205" y="211"/>
                  </a:lnTo>
                  <a:lnTo>
                    <a:pt x="215" y="194"/>
                  </a:lnTo>
                  <a:lnTo>
                    <a:pt x="228" y="180"/>
                  </a:lnTo>
                  <a:lnTo>
                    <a:pt x="240" y="164"/>
                  </a:lnTo>
                  <a:lnTo>
                    <a:pt x="250" y="149"/>
                  </a:lnTo>
                  <a:lnTo>
                    <a:pt x="265" y="135"/>
                  </a:lnTo>
                  <a:lnTo>
                    <a:pt x="277" y="118"/>
                  </a:lnTo>
                  <a:lnTo>
                    <a:pt x="290" y="104"/>
                  </a:lnTo>
                  <a:lnTo>
                    <a:pt x="302" y="89"/>
                  </a:lnTo>
                  <a:lnTo>
                    <a:pt x="314" y="75"/>
                  </a:lnTo>
                  <a:lnTo>
                    <a:pt x="327" y="58"/>
                  </a:lnTo>
                  <a:lnTo>
                    <a:pt x="339" y="44"/>
                  </a:lnTo>
                  <a:lnTo>
                    <a:pt x="354" y="29"/>
                  </a:lnTo>
                  <a:lnTo>
                    <a:pt x="366" y="15"/>
                  </a:lnTo>
                  <a:lnTo>
                    <a:pt x="380" y="0"/>
                  </a:lnTo>
                  <a:lnTo>
                    <a:pt x="397" y="11"/>
                  </a:lnTo>
                  <a:lnTo>
                    <a:pt x="391" y="17"/>
                  </a:lnTo>
                  <a:lnTo>
                    <a:pt x="382" y="25"/>
                  </a:lnTo>
                  <a:lnTo>
                    <a:pt x="372" y="35"/>
                  </a:lnTo>
                  <a:lnTo>
                    <a:pt x="362" y="50"/>
                  </a:lnTo>
                  <a:lnTo>
                    <a:pt x="349" y="64"/>
                  </a:lnTo>
                  <a:lnTo>
                    <a:pt x="337" y="81"/>
                  </a:lnTo>
                  <a:lnTo>
                    <a:pt x="323" y="97"/>
                  </a:lnTo>
                  <a:lnTo>
                    <a:pt x="308" y="116"/>
                  </a:lnTo>
                  <a:lnTo>
                    <a:pt x="296" y="133"/>
                  </a:lnTo>
                  <a:lnTo>
                    <a:pt x="281" y="151"/>
                  </a:lnTo>
                  <a:lnTo>
                    <a:pt x="271" y="168"/>
                  </a:lnTo>
                  <a:lnTo>
                    <a:pt x="261" y="182"/>
                  </a:lnTo>
                  <a:lnTo>
                    <a:pt x="250" y="194"/>
                  </a:lnTo>
                  <a:lnTo>
                    <a:pt x="246" y="207"/>
                  </a:lnTo>
                  <a:lnTo>
                    <a:pt x="242" y="215"/>
                  </a:lnTo>
                  <a:lnTo>
                    <a:pt x="242" y="221"/>
                  </a:lnTo>
                  <a:lnTo>
                    <a:pt x="364" y="157"/>
                  </a:lnTo>
                  <a:lnTo>
                    <a:pt x="368" y="186"/>
                  </a:lnTo>
                  <a:lnTo>
                    <a:pt x="358" y="192"/>
                  </a:lnTo>
                  <a:lnTo>
                    <a:pt x="345" y="199"/>
                  </a:lnTo>
                  <a:lnTo>
                    <a:pt x="335" y="207"/>
                  </a:lnTo>
                  <a:lnTo>
                    <a:pt x="325" y="213"/>
                  </a:lnTo>
                  <a:lnTo>
                    <a:pt x="314" y="219"/>
                  </a:lnTo>
                  <a:lnTo>
                    <a:pt x="304" y="228"/>
                  </a:lnTo>
                  <a:lnTo>
                    <a:pt x="294" y="234"/>
                  </a:lnTo>
                  <a:lnTo>
                    <a:pt x="283" y="242"/>
                  </a:lnTo>
                  <a:lnTo>
                    <a:pt x="273" y="250"/>
                  </a:lnTo>
                  <a:lnTo>
                    <a:pt x="263" y="256"/>
                  </a:lnTo>
                  <a:lnTo>
                    <a:pt x="252" y="265"/>
                  </a:lnTo>
                  <a:lnTo>
                    <a:pt x="242" y="275"/>
                  </a:lnTo>
                  <a:lnTo>
                    <a:pt x="232" y="281"/>
                  </a:lnTo>
                  <a:lnTo>
                    <a:pt x="221" y="290"/>
                  </a:lnTo>
                  <a:lnTo>
                    <a:pt x="211" y="300"/>
                  </a:lnTo>
                  <a:lnTo>
                    <a:pt x="203" y="308"/>
                  </a:lnTo>
                  <a:lnTo>
                    <a:pt x="201" y="312"/>
                  </a:lnTo>
                  <a:lnTo>
                    <a:pt x="201" y="318"/>
                  </a:lnTo>
                  <a:lnTo>
                    <a:pt x="203" y="325"/>
                  </a:lnTo>
                  <a:lnTo>
                    <a:pt x="205" y="335"/>
                  </a:lnTo>
                  <a:lnTo>
                    <a:pt x="205" y="345"/>
                  </a:lnTo>
                  <a:lnTo>
                    <a:pt x="209" y="358"/>
                  </a:lnTo>
                  <a:lnTo>
                    <a:pt x="211" y="370"/>
                  </a:lnTo>
                  <a:lnTo>
                    <a:pt x="215" y="382"/>
                  </a:lnTo>
                  <a:lnTo>
                    <a:pt x="217" y="395"/>
                  </a:lnTo>
                  <a:lnTo>
                    <a:pt x="221" y="407"/>
                  </a:lnTo>
                  <a:lnTo>
                    <a:pt x="226" y="420"/>
                  </a:lnTo>
                  <a:lnTo>
                    <a:pt x="230" y="430"/>
                  </a:lnTo>
                  <a:lnTo>
                    <a:pt x="232" y="440"/>
                  </a:lnTo>
                  <a:lnTo>
                    <a:pt x="234" y="449"/>
                  </a:lnTo>
                  <a:lnTo>
                    <a:pt x="238" y="455"/>
                  </a:lnTo>
                  <a:lnTo>
                    <a:pt x="240" y="459"/>
                  </a:lnTo>
                  <a:lnTo>
                    <a:pt x="252" y="453"/>
                  </a:lnTo>
                  <a:lnTo>
                    <a:pt x="265" y="449"/>
                  </a:lnTo>
                  <a:lnTo>
                    <a:pt x="277" y="440"/>
                  </a:lnTo>
                  <a:lnTo>
                    <a:pt x="290" y="434"/>
                  </a:lnTo>
                  <a:lnTo>
                    <a:pt x="302" y="428"/>
                  </a:lnTo>
                  <a:lnTo>
                    <a:pt x="316" y="422"/>
                  </a:lnTo>
                  <a:lnTo>
                    <a:pt x="329" y="416"/>
                  </a:lnTo>
                  <a:lnTo>
                    <a:pt x="341" y="409"/>
                  </a:lnTo>
                  <a:lnTo>
                    <a:pt x="354" y="401"/>
                  </a:lnTo>
                  <a:lnTo>
                    <a:pt x="366" y="395"/>
                  </a:lnTo>
                  <a:lnTo>
                    <a:pt x="380" y="387"/>
                  </a:lnTo>
                  <a:lnTo>
                    <a:pt x="393" y="380"/>
                  </a:lnTo>
                  <a:lnTo>
                    <a:pt x="405" y="374"/>
                  </a:lnTo>
                  <a:lnTo>
                    <a:pt x="418" y="366"/>
                  </a:lnTo>
                  <a:lnTo>
                    <a:pt x="430" y="360"/>
                  </a:lnTo>
                  <a:lnTo>
                    <a:pt x="442" y="354"/>
                  </a:lnTo>
                  <a:lnTo>
                    <a:pt x="453" y="368"/>
                  </a:lnTo>
                  <a:lnTo>
                    <a:pt x="446" y="370"/>
                  </a:lnTo>
                  <a:lnTo>
                    <a:pt x="436" y="374"/>
                  </a:lnTo>
                  <a:lnTo>
                    <a:pt x="426" y="380"/>
                  </a:lnTo>
                  <a:lnTo>
                    <a:pt x="413" y="389"/>
                  </a:lnTo>
                  <a:lnTo>
                    <a:pt x="399" y="397"/>
                  </a:lnTo>
                  <a:lnTo>
                    <a:pt x="382" y="409"/>
                  </a:lnTo>
                  <a:lnTo>
                    <a:pt x="366" y="420"/>
                  </a:lnTo>
                  <a:lnTo>
                    <a:pt x="349" y="430"/>
                  </a:lnTo>
                  <a:lnTo>
                    <a:pt x="333" y="440"/>
                  </a:lnTo>
                  <a:lnTo>
                    <a:pt x="316" y="453"/>
                  </a:lnTo>
                  <a:lnTo>
                    <a:pt x="302" y="463"/>
                  </a:lnTo>
                  <a:lnTo>
                    <a:pt x="287" y="475"/>
                  </a:lnTo>
                  <a:lnTo>
                    <a:pt x="275" y="486"/>
                  </a:lnTo>
                  <a:lnTo>
                    <a:pt x="265" y="494"/>
                  </a:lnTo>
                  <a:lnTo>
                    <a:pt x="259" y="500"/>
                  </a:lnTo>
                  <a:lnTo>
                    <a:pt x="254" y="506"/>
                  </a:lnTo>
                  <a:lnTo>
                    <a:pt x="254" y="515"/>
                  </a:lnTo>
                  <a:lnTo>
                    <a:pt x="259" y="523"/>
                  </a:lnTo>
                  <a:lnTo>
                    <a:pt x="261" y="531"/>
                  </a:lnTo>
                  <a:lnTo>
                    <a:pt x="263" y="539"/>
                  </a:lnTo>
                  <a:lnTo>
                    <a:pt x="265" y="546"/>
                  </a:lnTo>
                  <a:lnTo>
                    <a:pt x="267" y="554"/>
                  </a:lnTo>
                  <a:lnTo>
                    <a:pt x="269" y="562"/>
                  </a:lnTo>
                  <a:lnTo>
                    <a:pt x="271" y="570"/>
                  </a:lnTo>
                  <a:lnTo>
                    <a:pt x="273" y="579"/>
                  </a:lnTo>
                  <a:lnTo>
                    <a:pt x="275" y="587"/>
                  </a:lnTo>
                  <a:lnTo>
                    <a:pt x="277" y="595"/>
                  </a:lnTo>
                  <a:lnTo>
                    <a:pt x="281" y="603"/>
                  </a:lnTo>
                  <a:lnTo>
                    <a:pt x="283" y="612"/>
                  </a:lnTo>
                  <a:lnTo>
                    <a:pt x="285" y="620"/>
                  </a:lnTo>
                  <a:lnTo>
                    <a:pt x="287" y="628"/>
                  </a:lnTo>
                  <a:lnTo>
                    <a:pt x="290" y="637"/>
                  </a:lnTo>
                  <a:lnTo>
                    <a:pt x="292" y="649"/>
                  </a:lnTo>
                  <a:lnTo>
                    <a:pt x="290" y="661"/>
                  </a:lnTo>
                  <a:lnTo>
                    <a:pt x="285" y="678"/>
                  </a:lnTo>
                  <a:lnTo>
                    <a:pt x="279" y="696"/>
                  </a:lnTo>
                  <a:lnTo>
                    <a:pt x="271" y="715"/>
                  </a:lnTo>
                  <a:lnTo>
                    <a:pt x="261" y="736"/>
                  </a:lnTo>
                  <a:lnTo>
                    <a:pt x="248" y="756"/>
                  </a:lnTo>
                  <a:lnTo>
                    <a:pt x="238" y="777"/>
                  </a:lnTo>
                  <a:lnTo>
                    <a:pt x="223" y="798"/>
                  </a:lnTo>
                  <a:lnTo>
                    <a:pt x="211" y="818"/>
                  </a:lnTo>
                  <a:lnTo>
                    <a:pt x="199" y="835"/>
                  </a:lnTo>
                  <a:lnTo>
                    <a:pt x="186" y="853"/>
                  </a:lnTo>
                  <a:lnTo>
                    <a:pt x="176" y="868"/>
                  </a:lnTo>
                  <a:lnTo>
                    <a:pt x="166" y="882"/>
                  </a:lnTo>
                  <a:lnTo>
                    <a:pt x="157" y="893"/>
                  </a:lnTo>
                  <a:lnTo>
                    <a:pt x="153" y="903"/>
                  </a:lnTo>
                  <a:lnTo>
                    <a:pt x="143" y="917"/>
                  </a:lnTo>
                  <a:lnTo>
                    <a:pt x="135" y="934"/>
                  </a:lnTo>
                  <a:lnTo>
                    <a:pt x="124" y="951"/>
                  </a:lnTo>
                  <a:lnTo>
                    <a:pt x="116" y="969"/>
                  </a:lnTo>
                  <a:lnTo>
                    <a:pt x="108" y="984"/>
                  </a:lnTo>
                  <a:lnTo>
                    <a:pt x="97" y="1002"/>
                  </a:lnTo>
                  <a:lnTo>
                    <a:pt x="91" y="1019"/>
                  </a:lnTo>
                  <a:lnTo>
                    <a:pt x="83" y="1035"/>
                  </a:lnTo>
                  <a:lnTo>
                    <a:pt x="75" y="1052"/>
                  </a:lnTo>
                  <a:lnTo>
                    <a:pt x="69" y="1070"/>
                  </a:lnTo>
                  <a:lnTo>
                    <a:pt x="62" y="1087"/>
                  </a:lnTo>
                  <a:lnTo>
                    <a:pt x="56" y="1105"/>
                  </a:lnTo>
                  <a:lnTo>
                    <a:pt x="50" y="1122"/>
                  </a:lnTo>
                  <a:lnTo>
                    <a:pt x="46" y="1143"/>
                  </a:lnTo>
                  <a:lnTo>
                    <a:pt x="42" y="1161"/>
                  </a:lnTo>
                  <a:lnTo>
                    <a:pt x="40" y="1180"/>
                  </a:lnTo>
                  <a:lnTo>
                    <a:pt x="0" y="1180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7" name="Freeform 43"/>
            <p:cNvSpPr>
              <a:spLocks/>
            </p:cNvSpPr>
            <p:nvPr/>
          </p:nvSpPr>
          <p:spPr bwMode="auto">
            <a:xfrm>
              <a:off x="1478" y="1747"/>
              <a:ext cx="153" cy="409"/>
            </a:xfrm>
            <a:custGeom>
              <a:avLst/>
              <a:gdLst/>
              <a:ahLst/>
              <a:cxnLst>
                <a:cxn ang="0">
                  <a:pos x="105" y="393"/>
                </a:cxn>
                <a:cxn ang="0">
                  <a:pos x="101" y="362"/>
                </a:cxn>
                <a:cxn ang="0">
                  <a:pos x="97" y="331"/>
                </a:cxn>
                <a:cxn ang="0">
                  <a:pos x="93" y="300"/>
                </a:cxn>
                <a:cxn ang="0">
                  <a:pos x="89" y="269"/>
                </a:cxn>
                <a:cxn ang="0">
                  <a:pos x="85" y="238"/>
                </a:cxn>
                <a:cxn ang="0">
                  <a:pos x="85" y="205"/>
                </a:cxn>
                <a:cxn ang="0">
                  <a:pos x="85" y="174"/>
                </a:cxn>
                <a:cxn ang="0">
                  <a:pos x="85" y="153"/>
                </a:cxn>
                <a:cxn ang="0">
                  <a:pos x="85" y="141"/>
                </a:cxn>
                <a:cxn ang="0">
                  <a:pos x="87" y="129"/>
                </a:cxn>
                <a:cxn ang="0">
                  <a:pos x="87" y="116"/>
                </a:cxn>
                <a:cxn ang="0">
                  <a:pos x="89" y="104"/>
                </a:cxn>
                <a:cxn ang="0">
                  <a:pos x="91" y="93"/>
                </a:cxn>
                <a:cxn ang="0">
                  <a:pos x="93" y="81"/>
                </a:cxn>
                <a:cxn ang="0">
                  <a:pos x="93" y="69"/>
                </a:cxn>
                <a:cxn ang="0">
                  <a:pos x="93" y="64"/>
                </a:cxn>
                <a:cxn ang="0">
                  <a:pos x="85" y="67"/>
                </a:cxn>
                <a:cxn ang="0">
                  <a:pos x="72" y="75"/>
                </a:cxn>
                <a:cxn ang="0">
                  <a:pos x="60" y="83"/>
                </a:cxn>
                <a:cxn ang="0">
                  <a:pos x="44" y="93"/>
                </a:cxn>
                <a:cxn ang="0">
                  <a:pos x="29" y="102"/>
                </a:cxn>
                <a:cxn ang="0">
                  <a:pos x="17" y="110"/>
                </a:cxn>
                <a:cxn ang="0">
                  <a:pos x="6" y="114"/>
                </a:cxn>
                <a:cxn ang="0">
                  <a:pos x="2" y="114"/>
                </a:cxn>
                <a:cxn ang="0">
                  <a:pos x="2" y="106"/>
                </a:cxn>
                <a:cxn ang="0">
                  <a:pos x="6" y="98"/>
                </a:cxn>
                <a:cxn ang="0">
                  <a:pos x="21" y="85"/>
                </a:cxn>
                <a:cxn ang="0">
                  <a:pos x="39" y="71"/>
                </a:cxn>
                <a:cxn ang="0">
                  <a:pos x="58" y="54"/>
                </a:cxn>
                <a:cxn ang="0">
                  <a:pos x="79" y="38"/>
                </a:cxn>
                <a:cxn ang="0">
                  <a:pos x="97" y="25"/>
                </a:cxn>
                <a:cxn ang="0">
                  <a:pos x="114" y="11"/>
                </a:cxn>
                <a:cxn ang="0">
                  <a:pos x="130" y="3"/>
                </a:cxn>
                <a:cxn ang="0">
                  <a:pos x="141" y="3"/>
                </a:cxn>
                <a:cxn ang="0">
                  <a:pos x="149" y="5"/>
                </a:cxn>
                <a:cxn ang="0">
                  <a:pos x="149" y="11"/>
                </a:cxn>
                <a:cxn ang="0">
                  <a:pos x="141" y="25"/>
                </a:cxn>
                <a:cxn ang="0">
                  <a:pos x="132" y="38"/>
                </a:cxn>
                <a:cxn ang="0">
                  <a:pos x="128" y="54"/>
                </a:cxn>
                <a:cxn ang="0">
                  <a:pos x="122" y="73"/>
                </a:cxn>
                <a:cxn ang="0">
                  <a:pos x="118" y="91"/>
                </a:cxn>
                <a:cxn ang="0">
                  <a:pos x="112" y="114"/>
                </a:cxn>
                <a:cxn ang="0">
                  <a:pos x="108" y="139"/>
                </a:cxn>
                <a:cxn ang="0">
                  <a:pos x="103" y="166"/>
                </a:cxn>
                <a:cxn ang="0">
                  <a:pos x="103" y="199"/>
                </a:cxn>
                <a:cxn ang="0">
                  <a:pos x="108" y="240"/>
                </a:cxn>
                <a:cxn ang="0">
                  <a:pos x="112" y="286"/>
                </a:cxn>
                <a:cxn ang="0">
                  <a:pos x="120" y="329"/>
                </a:cxn>
                <a:cxn ang="0">
                  <a:pos x="126" y="368"/>
                </a:cxn>
                <a:cxn ang="0">
                  <a:pos x="134" y="401"/>
                </a:cxn>
                <a:cxn ang="0">
                  <a:pos x="108" y="409"/>
                </a:cxn>
              </a:cxnLst>
              <a:rect l="0" t="0" r="r" b="b"/>
              <a:pathLst>
                <a:path w="153" h="409">
                  <a:moveTo>
                    <a:pt x="108" y="409"/>
                  </a:moveTo>
                  <a:lnTo>
                    <a:pt x="105" y="393"/>
                  </a:lnTo>
                  <a:lnTo>
                    <a:pt x="103" y="378"/>
                  </a:lnTo>
                  <a:lnTo>
                    <a:pt x="101" y="362"/>
                  </a:lnTo>
                  <a:lnTo>
                    <a:pt x="99" y="345"/>
                  </a:lnTo>
                  <a:lnTo>
                    <a:pt x="97" y="331"/>
                  </a:lnTo>
                  <a:lnTo>
                    <a:pt x="95" y="314"/>
                  </a:lnTo>
                  <a:lnTo>
                    <a:pt x="93" y="300"/>
                  </a:lnTo>
                  <a:lnTo>
                    <a:pt x="91" y="283"/>
                  </a:lnTo>
                  <a:lnTo>
                    <a:pt x="89" y="269"/>
                  </a:lnTo>
                  <a:lnTo>
                    <a:pt x="87" y="252"/>
                  </a:lnTo>
                  <a:lnTo>
                    <a:pt x="85" y="238"/>
                  </a:lnTo>
                  <a:lnTo>
                    <a:pt x="85" y="221"/>
                  </a:lnTo>
                  <a:lnTo>
                    <a:pt x="85" y="205"/>
                  </a:lnTo>
                  <a:lnTo>
                    <a:pt x="85" y="191"/>
                  </a:lnTo>
                  <a:lnTo>
                    <a:pt x="85" y="174"/>
                  </a:lnTo>
                  <a:lnTo>
                    <a:pt x="85" y="160"/>
                  </a:lnTo>
                  <a:lnTo>
                    <a:pt x="85" y="153"/>
                  </a:lnTo>
                  <a:lnTo>
                    <a:pt x="85" y="147"/>
                  </a:lnTo>
                  <a:lnTo>
                    <a:pt x="85" y="141"/>
                  </a:lnTo>
                  <a:lnTo>
                    <a:pt x="87" y="135"/>
                  </a:lnTo>
                  <a:lnTo>
                    <a:pt x="87" y="129"/>
                  </a:lnTo>
                  <a:lnTo>
                    <a:pt x="87" y="122"/>
                  </a:lnTo>
                  <a:lnTo>
                    <a:pt x="87" y="116"/>
                  </a:lnTo>
                  <a:lnTo>
                    <a:pt x="89" y="110"/>
                  </a:lnTo>
                  <a:lnTo>
                    <a:pt x="89" y="104"/>
                  </a:lnTo>
                  <a:lnTo>
                    <a:pt x="91" y="98"/>
                  </a:lnTo>
                  <a:lnTo>
                    <a:pt x="91" y="93"/>
                  </a:lnTo>
                  <a:lnTo>
                    <a:pt x="93" y="87"/>
                  </a:lnTo>
                  <a:lnTo>
                    <a:pt x="93" y="81"/>
                  </a:lnTo>
                  <a:lnTo>
                    <a:pt x="93" y="75"/>
                  </a:lnTo>
                  <a:lnTo>
                    <a:pt x="93" y="69"/>
                  </a:lnTo>
                  <a:lnTo>
                    <a:pt x="95" y="64"/>
                  </a:lnTo>
                  <a:lnTo>
                    <a:pt x="93" y="64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2" y="75"/>
                  </a:lnTo>
                  <a:lnTo>
                    <a:pt x="66" y="79"/>
                  </a:lnTo>
                  <a:lnTo>
                    <a:pt x="60" y="83"/>
                  </a:lnTo>
                  <a:lnTo>
                    <a:pt x="52" y="89"/>
                  </a:lnTo>
                  <a:lnTo>
                    <a:pt x="44" y="93"/>
                  </a:lnTo>
                  <a:lnTo>
                    <a:pt x="37" y="98"/>
                  </a:lnTo>
                  <a:lnTo>
                    <a:pt x="29" y="102"/>
                  </a:lnTo>
                  <a:lnTo>
                    <a:pt x="23" y="106"/>
                  </a:lnTo>
                  <a:lnTo>
                    <a:pt x="17" y="110"/>
                  </a:lnTo>
                  <a:lnTo>
                    <a:pt x="13" y="112"/>
                  </a:lnTo>
                  <a:lnTo>
                    <a:pt x="6" y="114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6" y="98"/>
                  </a:lnTo>
                  <a:lnTo>
                    <a:pt x="15" y="91"/>
                  </a:lnTo>
                  <a:lnTo>
                    <a:pt x="21" y="85"/>
                  </a:lnTo>
                  <a:lnTo>
                    <a:pt x="31" y="77"/>
                  </a:lnTo>
                  <a:lnTo>
                    <a:pt x="39" y="71"/>
                  </a:lnTo>
                  <a:lnTo>
                    <a:pt x="48" y="62"/>
                  </a:lnTo>
                  <a:lnTo>
                    <a:pt x="58" y="54"/>
                  </a:lnTo>
                  <a:lnTo>
                    <a:pt x="68" y="48"/>
                  </a:lnTo>
                  <a:lnTo>
                    <a:pt x="79" y="38"/>
                  </a:lnTo>
                  <a:lnTo>
                    <a:pt x="87" y="31"/>
                  </a:lnTo>
                  <a:lnTo>
                    <a:pt x="97" y="25"/>
                  </a:lnTo>
                  <a:lnTo>
                    <a:pt x="105" y="19"/>
                  </a:lnTo>
                  <a:lnTo>
                    <a:pt x="114" y="11"/>
                  </a:lnTo>
                  <a:lnTo>
                    <a:pt x="124" y="7"/>
                  </a:lnTo>
                  <a:lnTo>
                    <a:pt x="130" y="3"/>
                  </a:lnTo>
                  <a:lnTo>
                    <a:pt x="138" y="0"/>
                  </a:lnTo>
                  <a:lnTo>
                    <a:pt x="141" y="3"/>
                  </a:lnTo>
                  <a:lnTo>
                    <a:pt x="145" y="3"/>
                  </a:lnTo>
                  <a:lnTo>
                    <a:pt x="149" y="5"/>
                  </a:lnTo>
                  <a:lnTo>
                    <a:pt x="153" y="7"/>
                  </a:lnTo>
                  <a:lnTo>
                    <a:pt x="149" y="11"/>
                  </a:lnTo>
                  <a:lnTo>
                    <a:pt x="143" y="19"/>
                  </a:lnTo>
                  <a:lnTo>
                    <a:pt x="141" y="25"/>
                  </a:lnTo>
                  <a:lnTo>
                    <a:pt x="136" y="31"/>
                  </a:lnTo>
                  <a:lnTo>
                    <a:pt x="132" y="38"/>
                  </a:lnTo>
                  <a:lnTo>
                    <a:pt x="130" y="46"/>
                  </a:lnTo>
                  <a:lnTo>
                    <a:pt x="128" y="54"/>
                  </a:lnTo>
                  <a:lnTo>
                    <a:pt x="126" y="64"/>
                  </a:lnTo>
                  <a:lnTo>
                    <a:pt x="122" y="73"/>
                  </a:lnTo>
                  <a:lnTo>
                    <a:pt x="120" y="83"/>
                  </a:lnTo>
                  <a:lnTo>
                    <a:pt x="118" y="91"/>
                  </a:lnTo>
                  <a:lnTo>
                    <a:pt x="116" y="104"/>
                  </a:lnTo>
                  <a:lnTo>
                    <a:pt x="112" y="114"/>
                  </a:lnTo>
                  <a:lnTo>
                    <a:pt x="110" y="126"/>
                  </a:lnTo>
                  <a:lnTo>
                    <a:pt x="108" y="139"/>
                  </a:lnTo>
                  <a:lnTo>
                    <a:pt x="105" y="153"/>
                  </a:lnTo>
                  <a:lnTo>
                    <a:pt x="103" y="166"/>
                  </a:lnTo>
                  <a:lnTo>
                    <a:pt x="103" y="180"/>
                  </a:lnTo>
                  <a:lnTo>
                    <a:pt x="103" y="199"/>
                  </a:lnTo>
                  <a:lnTo>
                    <a:pt x="105" y="219"/>
                  </a:lnTo>
                  <a:lnTo>
                    <a:pt x="108" y="240"/>
                  </a:lnTo>
                  <a:lnTo>
                    <a:pt x="110" y="263"/>
                  </a:lnTo>
                  <a:lnTo>
                    <a:pt x="112" y="286"/>
                  </a:lnTo>
                  <a:lnTo>
                    <a:pt x="118" y="308"/>
                  </a:lnTo>
                  <a:lnTo>
                    <a:pt x="120" y="329"/>
                  </a:lnTo>
                  <a:lnTo>
                    <a:pt x="124" y="350"/>
                  </a:lnTo>
                  <a:lnTo>
                    <a:pt x="126" y="368"/>
                  </a:lnTo>
                  <a:lnTo>
                    <a:pt x="130" y="383"/>
                  </a:lnTo>
                  <a:lnTo>
                    <a:pt x="134" y="401"/>
                  </a:lnTo>
                  <a:lnTo>
                    <a:pt x="136" y="405"/>
                  </a:lnTo>
                  <a:lnTo>
                    <a:pt x="108" y="409"/>
                  </a:lnTo>
                  <a:lnTo>
                    <a:pt x="108" y="409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8" name="Freeform 44"/>
            <p:cNvSpPr>
              <a:spLocks/>
            </p:cNvSpPr>
            <p:nvPr/>
          </p:nvSpPr>
          <p:spPr bwMode="auto">
            <a:xfrm>
              <a:off x="1393" y="1578"/>
              <a:ext cx="366" cy="576"/>
            </a:xfrm>
            <a:custGeom>
              <a:avLst/>
              <a:gdLst/>
              <a:ahLst/>
              <a:cxnLst>
                <a:cxn ang="0">
                  <a:pos x="213" y="533"/>
                </a:cxn>
                <a:cxn ang="0">
                  <a:pos x="223" y="512"/>
                </a:cxn>
                <a:cxn ang="0">
                  <a:pos x="236" y="488"/>
                </a:cxn>
                <a:cxn ang="0">
                  <a:pos x="246" y="465"/>
                </a:cxn>
                <a:cxn ang="0">
                  <a:pos x="254" y="440"/>
                </a:cxn>
                <a:cxn ang="0">
                  <a:pos x="265" y="413"/>
                </a:cxn>
                <a:cxn ang="0">
                  <a:pos x="275" y="390"/>
                </a:cxn>
                <a:cxn ang="0">
                  <a:pos x="283" y="370"/>
                </a:cxn>
                <a:cxn ang="0">
                  <a:pos x="292" y="345"/>
                </a:cxn>
                <a:cxn ang="0">
                  <a:pos x="300" y="314"/>
                </a:cxn>
                <a:cxn ang="0">
                  <a:pos x="306" y="283"/>
                </a:cxn>
                <a:cxn ang="0">
                  <a:pos x="314" y="252"/>
                </a:cxn>
                <a:cxn ang="0">
                  <a:pos x="318" y="219"/>
                </a:cxn>
                <a:cxn ang="0">
                  <a:pos x="323" y="186"/>
                </a:cxn>
                <a:cxn ang="0">
                  <a:pos x="327" y="155"/>
                </a:cxn>
                <a:cxn ang="0">
                  <a:pos x="331" y="124"/>
                </a:cxn>
                <a:cxn ang="0">
                  <a:pos x="321" y="19"/>
                </a:cxn>
                <a:cxn ang="0">
                  <a:pos x="283" y="17"/>
                </a:cxn>
                <a:cxn ang="0">
                  <a:pos x="244" y="19"/>
                </a:cxn>
                <a:cxn ang="0">
                  <a:pos x="205" y="25"/>
                </a:cxn>
                <a:cxn ang="0">
                  <a:pos x="166" y="35"/>
                </a:cxn>
                <a:cxn ang="0">
                  <a:pos x="126" y="50"/>
                </a:cxn>
                <a:cxn ang="0">
                  <a:pos x="87" y="64"/>
                </a:cxn>
                <a:cxn ang="0">
                  <a:pos x="52" y="81"/>
                </a:cxn>
                <a:cxn ang="0">
                  <a:pos x="21" y="97"/>
                </a:cxn>
                <a:cxn ang="0">
                  <a:pos x="0" y="74"/>
                </a:cxn>
                <a:cxn ang="0">
                  <a:pos x="44" y="56"/>
                </a:cxn>
                <a:cxn ang="0">
                  <a:pos x="87" y="39"/>
                </a:cxn>
                <a:cxn ang="0">
                  <a:pos x="133" y="25"/>
                </a:cxn>
                <a:cxn ang="0">
                  <a:pos x="178" y="15"/>
                </a:cxn>
                <a:cxn ang="0">
                  <a:pos x="223" y="4"/>
                </a:cxn>
                <a:cxn ang="0">
                  <a:pos x="271" y="0"/>
                </a:cxn>
                <a:cxn ang="0">
                  <a:pos x="316" y="0"/>
                </a:cxn>
                <a:cxn ang="0">
                  <a:pos x="364" y="6"/>
                </a:cxn>
                <a:cxn ang="0">
                  <a:pos x="366" y="15"/>
                </a:cxn>
                <a:cxn ang="0">
                  <a:pos x="366" y="25"/>
                </a:cxn>
                <a:cxn ang="0">
                  <a:pos x="366" y="35"/>
                </a:cxn>
                <a:cxn ang="0">
                  <a:pos x="366" y="46"/>
                </a:cxn>
                <a:cxn ang="0">
                  <a:pos x="364" y="56"/>
                </a:cxn>
                <a:cxn ang="0">
                  <a:pos x="362" y="66"/>
                </a:cxn>
                <a:cxn ang="0">
                  <a:pos x="360" y="77"/>
                </a:cxn>
                <a:cxn ang="0">
                  <a:pos x="360" y="89"/>
                </a:cxn>
                <a:cxn ang="0">
                  <a:pos x="356" y="149"/>
                </a:cxn>
                <a:cxn ang="0">
                  <a:pos x="347" y="211"/>
                </a:cxn>
                <a:cxn ang="0">
                  <a:pos x="335" y="275"/>
                </a:cxn>
                <a:cxn ang="0">
                  <a:pos x="318" y="337"/>
                </a:cxn>
                <a:cxn ang="0">
                  <a:pos x="300" y="399"/>
                </a:cxn>
                <a:cxn ang="0">
                  <a:pos x="279" y="459"/>
                </a:cxn>
                <a:cxn ang="0">
                  <a:pos x="254" y="516"/>
                </a:cxn>
                <a:cxn ang="0">
                  <a:pos x="230" y="574"/>
                </a:cxn>
                <a:cxn ang="0">
                  <a:pos x="217" y="576"/>
                </a:cxn>
                <a:cxn ang="0">
                  <a:pos x="209" y="572"/>
                </a:cxn>
                <a:cxn ang="0">
                  <a:pos x="205" y="560"/>
                </a:cxn>
                <a:cxn ang="0">
                  <a:pos x="205" y="552"/>
                </a:cxn>
                <a:cxn ang="0">
                  <a:pos x="207" y="543"/>
                </a:cxn>
              </a:cxnLst>
              <a:rect l="0" t="0" r="r" b="b"/>
              <a:pathLst>
                <a:path w="366" h="576">
                  <a:moveTo>
                    <a:pt x="207" y="543"/>
                  </a:moveTo>
                  <a:lnTo>
                    <a:pt x="213" y="533"/>
                  </a:lnTo>
                  <a:lnTo>
                    <a:pt x="219" y="523"/>
                  </a:lnTo>
                  <a:lnTo>
                    <a:pt x="223" y="512"/>
                  </a:lnTo>
                  <a:lnTo>
                    <a:pt x="230" y="500"/>
                  </a:lnTo>
                  <a:lnTo>
                    <a:pt x="236" y="488"/>
                  </a:lnTo>
                  <a:lnTo>
                    <a:pt x="240" y="475"/>
                  </a:lnTo>
                  <a:lnTo>
                    <a:pt x="246" y="465"/>
                  </a:lnTo>
                  <a:lnTo>
                    <a:pt x="250" y="452"/>
                  </a:lnTo>
                  <a:lnTo>
                    <a:pt x="254" y="440"/>
                  </a:lnTo>
                  <a:lnTo>
                    <a:pt x="261" y="428"/>
                  </a:lnTo>
                  <a:lnTo>
                    <a:pt x="265" y="413"/>
                  </a:lnTo>
                  <a:lnTo>
                    <a:pt x="269" y="403"/>
                  </a:lnTo>
                  <a:lnTo>
                    <a:pt x="275" y="390"/>
                  </a:lnTo>
                  <a:lnTo>
                    <a:pt x="279" y="380"/>
                  </a:lnTo>
                  <a:lnTo>
                    <a:pt x="283" y="370"/>
                  </a:lnTo>
                  <a:lnTo>
                    <a:pt x="288" y="360"/>
                  </a:lnTo>
                  <a:lnTo>
                    <a:pt x="292" y="345"/>
                  </a:lnTo>
                  <a:lnTo>
                    <a:pt x="296" y="331"/>
                  </a:lnTo>
                  <a:lnTo>
                    <a:pt x="300" y="314"/>
                  </a:lnTo>
                  <a:lnTo>
                    <a:pt x="304" y="300"/>
                  </a:lnTo>
                  <a:lnTo>
                    <a:pt x="306" y="283"/>
                  </a:lnTo>
                  <a:lnTo>
                    <a:pt x="310" y="267"/>
                  </a:lnTo>
                  <a:lnTo>
                    <a:pt x="314" y="252"/>
                  </a:lnTo>
                  <a:lnTo>
                    <a:pt x="316" y="236"/>
                  </a:lnTo>
                  <a:lnTo>
                    <a:pt x="318" y="219"/>
                  </a:lnTo>
                  <a:lnTo>
                    <a:pt x="321" y="203"/>
                  </a:lnTo>
                  <a:lnTo>
                    <a:pt x="323" y="186"/>
                  </a:lnTo>
                  <a:lnTo>
                    <a:pt x="327" y="172"/>
                  </a:lnTo>
                  <a:lnTo>
                    <a:pt x="327" y="155"/>
                  </a:lnTo>
                  <a:lnTo>
                    <a:pt x="329" y="138"/>
                  </a:lnTo>
                  <a:lnTo>
                    <a:pt x="331" y="124"/>
                  </a:lnTo>
                  <a:lnTo>
                    <a:pt x="333" y="110"/>
                  </a:lnTo>
                  <a:lnTo>
                    <a:pt x="321" y="19"/>
                  </a:lnTo>
                  <a:lnTo>
                    <a:pt x="302" y="17"/>
                  </a:lnTo>
                  <a:lnTo>
                    <a:pt x="283" y="17"/>
                  </a:lnTo>
                  <a:lnTo>
                    <a:pt x="263" y="17"/>
                  </a:lnTo>
                  <a:lnTo>
                    <a:pt x="244" y="19"/>
                  </a:lnTo>
                  <a:lnTo>
                    <a:pt x="223" y="21"/>
                  </a:lnTo>
                  <a:lnTo>
                    <a:pt x="205" y="25"/>
                  </a:lnTo>
                  <a:lnTo>
                    <a:pt x="184" y="29"/>
                  </a:lnTo>
                  <a:lnTo>
                    <a:pt x="166" y="35"/>
                  </a:lnTo>
                  <a:lnTo>
                    <a:pt x="145" y="41"/>
                  </a:lnTo>
                  <a:lnTo>
                    <a:pt x="126" y="50"/>
                  </a:lnTo>
                  <a:lnTo>
                    <a:pt x="106" y="56"/>
                  </a:lnTo>
                  <a:lnTo>
                    <a:pt x="87" y="64"/>
                  </a:lnTo>
                  <a:lnTo>
                    <a:pt x="69" y="72"/>
                  </a:lnTo>
                  <a:lnTo>
                    <a:pt x="52" y="81"/>
                  </a:lnTo>
                  <a:lnTo>
                    <a:pt x="36" y="89"/>
                  </a:lnTo>
                  <a:lnTo>
                    <a:pt x="21" y="97"/>
                  </a:lnTo>
                  <a:lnTo>
                    <a:pt x="5" y="107"/>
                  </a:lnTo>
                  <a:lnTo>
                    <a:pt x="0" y="74"/>
                  </a:lnTo>
                  <a:lnTo>
                    <a:pt x="23" y="64"/>
                  </a:lnTo>
                  <a:lnTo>
                    <a:pt x="44" y="56"/>
                  </a:lnTo>
                  <a:lnTo>
                    <a:pt x="64" y="48"/>
                  </a:lnTo>
                  <a:lnTo>
                    <a:pt x="87" y="39"/>
                  </a:lnTo>
                  <a:lnTo>
                    <a:pt x="110" y="31"/>
                  </a:lnTo>
                  <a:lnTo>
                    <a:pt x="133" y="25"/>
                  </a:lnTo>
                  <a:lnTo>
                    <a:pt x="155" y="19"/>
                  </a:lnTo>
                  <a:lnTo>
                    <a:pt x="178" y="15"/>
                  </a:lnTo>
                  <a:lnTo>
                    <a:pt x="201" y="8"/>
                  </a:lnTo>
                  <a:lnTo>
                    <a:pt x="223" y="4"/>
                  </a:lnTo>
                  <a:lnTo>
                    <a:pt x="246" y="2"/>
                  </a:lnTo>
                  <a:lnTo>
                    <a:pt x="271" y="0"/>
                  </a:lnTo>
                  <a:lnTo>
                    <a:pt x="294" y="0"/>
                  </a:lnTo>
                  <a:lnTo>
                    <a:pt x="316" y="0"/>
                  </a:lnTo>
                  <a:lnTo>
                    <a:pt x="339" y="2"/>
                  </a:lnTo>
                  <a:lnTo>
                    <a:pt x="364" y="6"/>
                  </a:lnTo>
                  <a:lnTo>
                    <a:pt x="364" y="10"/>
                  </a:lnTo>
                  <a:lnTo>
                    <a:pt x="366" y="15"/>
                  </a:lnTo>
                  <a:lnTo>
                    <a:pt x="366" y="21"/>
                  </a:lnTo>
                  <a:lnTo>
                    <a:pt x="366" y="25"/>
                  </a:lnTo>
                  <a:lnTo>
                    <a:pt x="366" y="29"/>
                  </a:lnTo>
                  <a:lnTo>
                    <a:pt x="366" y="35"/>
                  </a:lnTo>
                  <a:lnTo>
                    <a:pt x="366" y="39"/>
                  </a:lnTo>
                  <a:lnTo>
                    <a:pt x="366" y="46"/>
                  </a:lnTo>
                  <a:lnTo>
                    <a:pt x="364" y="52"/>
                  </a:lnTo>
                  <a:lnTo>
                    <a:pt x="364" y="56"/>
                  </a:lnTo>
                  <a:lnTo>
                    <a:pt x="362" y="62"/>
                  </a:lnTo>
                  <a:lnTo>
                    <a:pt x="362" y="66"/>
                  </a:lnTo>
                  <a:lnTo>
                    <a:pt x="362" y="72"/>
                  </a:lnTo>
                  <a:lnTo>
                    <a:pt x="360" y="77"/>
                  </a:lnTo>
                  <a:lnTo>
                    <a:pt x="360" y="83"/>
                  </a:lnTo>
                  <a:lnTo>
                    <a:pt x="360" y="89"/>
                  </a:lnTo>
                  <a:lnTo>
                    <a:pt x="358" y="118"/>
                  </a:lnTo>
                  <a:lnTo>
                    <a:pt x="356" y="149"/>
                  </a:lnTo>
                  <a:lnTo>
                    <a:pt x="352" y="180"/>
                  </a:lnTo>
                  <a:lnTo>
                    <a:pt x="347" y="211"/>
                  </a:lnTo>
                  <a:lnTo>
                    <a:pt x="341" y="242"/>
                  </a:lnTo>
                  <a:lnTo>
                    <a:pt x="335" y="275"/>
                  </a:lnTo>
                  <a:lnTo>
                    <a:pt x="327" y="306"/>
                  </a:lnTo>
                  <a:lnTo>
                    <a:pt x="318" y="337"/>
                  </a:lnTo>
                  <a:lnTo>
                    <a:pt x="310" y="368"/>
                  </a:lnTo>
                  <a:lnTo>
                    <a:pt x="300" y="399"/>
                  </a:lnTo>
                  <a:lnTo>
                    <a:pt x="290" y="430"/>
                  </a:lnTo>
                  <a:lnTo>
                    <a:pt x="279" y="459"/>
                  </a:lnTo>
                  <a:lnTo>
                    <a:pt x="267" y="488"/>
                  </a:lnTo>
                  <a:lnTo>
                    <a:pt x="254" y="516"/>
                  </a:lnTo>
                  <a:lnTo>
                    <a:pt x="242" y="545"/>
                  </a:lnTo>
                  <a:lnTo>
                    <a:pt x="230" y="574"/>
                  </a:lnTo>
                  <a:lnTo>
                    <a:pt x="221" y="576"/>
                  </a:lnTo>
                  <a:lnTo>
                    <a:pt x="217" y="576"/>
                  </a:lnTo>
                  <a:lnTo>
                    <a:pt x="211" y="574"/>
                  </a:lnTo>
                  <a:lnTo>
                    <a:pt x="209" y="572"/>
                  </a:lnTo>
                  <a:lnTo>
                    <a:pt x="205" y="566"/>
                  </a:lnTo>
                  <a:lnTo>
                    <a:pt x="205" y="560"/>
                  </a:lnTo>
                  <a:lnTo>
                    <a:pt x="205" y="556"/>
                  </a:lnTo>
                  <a:lnTo>
                    <a:pt x="205" y="552"/>
                  </a:lnTo>
                  <a:lnTo>
                    <a:pt x="205" y="547"/>
                  </a:lnTo>
                  <a:lnTo>
                    <a:pt x="207" y="543"/>
                  </a:lnTo>
                  <a:lnTo>
                    <a:pt x="207" y="543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69" name="Freeform 45"/>
            <p:cNvSpPr>
              <a:spLocks/>
            </p:cNvSpPr>
            <p:nvPr/>
          </p:nvSpPr>
          <p:spPr bwMode="auto">
            <a:xfrm>
              <a:off x="377" y="1469"/>
              <a:ext cx="234" cy="376"/>
            </a:xfrm>
            <a:custGeom>
              <a:avLst/>
              <a:gdLst/>
              <a:ahLst/>
              <a:cxnLst>
                <a:cxn ang="0">
                  <a:pos x="120" y="376"/>
                </a:cxn>
                <a:cxn ang="0">
                  <a:pos x="0" y="45"/>
                </a:cxn>
                <a:cxn ang="0">
                  <a:pos x="108" y="0"/>
                </a:cxn>
                <a:cxn ang="0">
                  <a:pos x="137" y="12"/>
                </a:cxn>
                <a:cxn ang="0">
                  <a:pos x="34" y="55"/>
                </a:cxn>
                <a:cxn ang="0">
                  <a:pos x="137" y="342"/>
                </a:cxn>
                <a:cxn ang="0">
                  <a:pos x="226" y="314"/>
                </a:cxn>
                <a:cxn ang="0">
                  <a:pos x="234" y="334"/>
                </a:cxn>
                <a:cxn ang="0">
                  <a:pos x="120" y="376"/>
                </a:cxn>
                <a:cxn ang="0">
                  <a:pos x="120" y="376"/>
                </a:cxn>
              </a:cxnLst>
              <a:rect l="0" t="0" r="r" b="b"/>
              <a:pathLst>
                <a:path w="234" h="376">
                  <a:moveTo>
                    <a:pt x="120" y="376"/>
                  </a:moveTo>
                  <a:lnTo>
                    <a:pt x="0" y="45"/>
                  </a:lnTo>
                  <a:lnTo>
                    <a:pt x="108" y="0"/>
                  </a:lnTo>
                  <a:lnTo>
                    <a:pt x="137" y="12"/>
                  </a:lnTo>
                  <a:lnTo>
                    <a:pt x="34" y="55"/>
                  </a:lnTo>
                  <a:lnTo>
                    <a:pt x="137" y="342"/>
                  </a:lnTo>
                  <a:lnTo>
                    <a:pt x="226" y="314"/>
                  </a:lnTo>
                  <a:lnTo>
                    <a:pt x="234" y="334"/>
                  </a:lnTo>
                  <a:lnTo>
                    <a:pt x="120" y="376"/>
                  </a:lnTo>
                  <a:lnTo>
                    <a:pt x="120" y="376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70" name="Freeform 46"/>
            <p:cNvSpPr>
              <a:spLocks/>
            </p:cNvSpPr>
            <p:nvPr/>
          </p:nvSpPr>
          <p:spPr bwMode="auto">
            <a:xfrm>
              <a:off x="479" y="1438"/>
              <a:ext cx="219" cy="369"/>
            </a:xfrm>
            <a:custGeom>
              <a:avLst/>
              <a:gdLst/>
              <a:ahLst/>
              <a:cxnLst>
                <a:cxn ang="0">
                  <a:pos x="119" y="369"/>
                </a:cxn>
                <a:cxn ang="0">
                  <a:pos x="111" y="349"/>
                </a:cxn>
                <a:cxn ang="0">
                  <a:pos x="183" y="320"/>
                </a:cxn>
                <a:cxn ang="0">
                  <a:pos x="72" y="31"/>
                </a:cxn>
                <a:cxn ang="0">
                  <a:pos x="4" y="57"/>
                </a:cxn>
                <a:cxn ang="0">
                  <a:pos x="0" y="33"/>
                </a:cxn>
                <a:cxn ang="0">
                  <a:pos x="84" y="0"/>
                </a:cxn>
                <a:cxn ang="0">
                  <a:pos x="219" y="332"/>
                </a:cxn>
                <a:cxn ang="0">
                  <a:pos x="119" y="369"/>
                </a:cxn>
                <a:cxn ang="0">
                  <a:pos x="119" y="369"/>
                </a:cxn>
              </a:cxnLst>
              <a:rect l="0" t="0" r="r" b="b"/>
              <a:pathLst>
                <a:path w="219" h="369">
                  <a:moveTo>
                    <a:pt x="119" y="369"/>
                  </a:moveTo>
                  <a:lnTo>
                    <a:pt x="111" y="349"/>
                  </a:lnTo>
                  <a:lnTo>
                    <a:pt x="183" y="320"/>
                  </a:lnTo>
                  <a:lnTo>
                    <a:pt x="72" y="31"/>
                  </a:lnTo>
                  <a:lnTo>
                    <a:pt x="4" y="57"/>
                  </a:lnTo>
                  <a:lnTo>
                    <a:pt x="0" y="33"/>
                  </a:lnTo>
                  <a:lnTo>
                    <a:pt x="84" y="0"/>
                  </a:lnTo>
                  <a:lnTo>
                    <a:pt x="219" y="332"/>
                  </a:lnTo>
                  <a:lnTo>
                    <a:pt x="119" y="369"/>
                  </a:lnTo>
                  <a:lnTo>
                    <a:pt x="119" y="369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71" name="Freeform 47"/>
            <p:cNvSpPr>
              <a:spLocks/>
            </p:cNvSpPr>
            <p:nvPr/>
          </p:nvSpPr>
          <p:spPr bwMode="auto">
            <a:xfrm>
              <a:off x="592" y="1498"/>
              <a:ext cx="120" cy="140"/>
            </a:xfrm>
            <a:custGeom>
              <a:avLst/>
              <a:gdLst/>
              <a:ahLst/>
              <a:cxnLst>
                <a:cxn ang="0">
                  <a:pos x="33" y="117"/>
                </a:cxn>
                <a:cxn ang="0">
                  <a:pos x="85" y="95"/>
                </a:cxn>
                <a:cxn ang="0">
                  <a:pos x="58" y="22"/>
                </a:cxn>
                <a:cxn ang="0">
                  <a:pos x="9" y="45"/>
                </a:cxn>
                <a:cxn ang="0">
                  <a:pos x="0" y="26"/>
                </a:cxn>
                <a:cxn ang="0">
                  <a:pos x="73" y="0"/>
                </a:cxn>
                <a:cxn ang="0">
                  <a:pos x="120" y="105"/>
                </a:cxn>
                <a:cxn ang="0">
                  <a:pos x="44" y="140"/>
                </a:cxn>
                <a:cxn ang="0">
                  <a:pos x="33" y="117"/>
                </a:cxn>
                <a:cxn ang="0">
                  <a:pos x="33" y="117"/>
                </a:cxn>
              </a:cxnLst>
              <a:rect l="0" t="0" r="r" b="b"/>
              <a:pathLst>
                <a:path w="120" h="140">
                  <a:moveTo>
                    <a:pt x="33" y="117"/>
                  </a:moveTo>
                  <a:lnTo>
                    <a:pt x="85" y="95"/>
                  </a:lnTo>
                  <a:lnTo>
                    <a:pt x="58" y="22"/>
                  </a:lnTo>
                  <a:lnTo>
                    <a:pt x="9" y="45"/>
                  </a:lnTo>
                  <a:lnTo>
                    <a:pt x="0" y="26"/>
                  </a:lnTo>
                  <a:lnTo>
                    <a:pt x="73" y="0"/>
                  </a:lnTo>
                  <a:lnTo>
                    <a:pt x="120" y="105"/>
                  </a:lnTo>
                  <a:lnTo>
                    <a:pt x="44" y="140"/>
                  </a:lnTo>
                  <a:lnTo>
                    <a:pt x="33" y="117"/>
                  </a:lnTo>
                  <a:lnTo>
                    <a:pt x="33" y="117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72" name="Freeform 48"/>
            <p:cNvSpPr>
              <a:spLocks/>
            </p:cNvSpPr>
            <p:nvPr/>
          </p:nvSpPr>
          <p:spPr bwMode="auto">
            <a:xfrm>
              <a:off x="667" y="1336"/>
              <a:ext cx="369" cy="221"/>
            </a:xfrm>
            <a:custGeom>
              <a:avLst/>
              <a:gdLst/>
              <a:ahLst/>
              <a:cxnLst>
                <a:cxn ang="0">
                  <a:pos x="8" y="219"/>
                </a:cxn>
                <a:cxn ang="0">
                  <a:pos x="2" y="209"/>
                </a:cxn>
                <a:cxn ang="0">
                  <a:pos x="14" y="199"/>
                </a:cxn>
                <a:cxn ang="0">
                  <a:pos x="53" y="166"/>
                </a:cxn>
                <a:cxn ang="0">
                  <a:pos x="95" y="137"/>
                </a:cxn>
                <a:cxn ang="0">
                  <a:pos x="138" y="110"/>
                </a:cxn>
                <a:cxn ang="0">
                  <a:pos x="183" y="83"/>
                </a:cxn>
                <a:cxn ang="0">
                  <a:pos x="229" y="58"/>
                </a:cxn>
                <a:cxn ang="0">
                  <a:pos x="276" y="35"/>
                </a:cxn>
                <a:cxn ang="0">
                  <a:pos x="322" y="17"/>
                </a:cxn>
                <a:cxn ang="0">
                  <a:pos x="369" y="0"/>
                </a:cxn>
                <a:cxn ang="0">
                  <a:pos x="353" y="29"/>
                </a:cxn>
                <a:cxn ang="0">
                  <a:pos x="324" y="44"/>
                </a:cxn>
                <a:cxn ang="0">
                  <a:pos x="293" y="60"/>
                </a:cxn>
                <a:cxn ang="0">
                  <a:pos x="266" y="75"/>
                </a:cxn>
                <a:cxn ang="0">
                  <a:pos x="237" y="91"/>
                </a:cxn>
                <a:cxn ang="0">
                  <a:pos x="208" y="108"/>
                </a:cxn>
                <a:cxn ang="0">
                  <a:pos x="181" y="126"/>
                </a:cxn>
                <a:cxn ang="0">
                  <a:pos x="152" y="145"/>
                </a:cxn>
                <a:cxn ang="0">
                  <a:pos x="101" y="182"/>
                </a:cxn>
                <a:cxn ang="0">
                  <a:pos x="113" y="180"/>
                </a:cxn>
                <a:cxn ang="0">
                  <a:pos x="130" y="176"/>
                </a:cxn>
                <a:cxn ang="0">
                  <a:pos x="146" y="174"/>
                </a:cxn>
                <a:cxn ang="0">
                  <a:pos x="167" y="170"/>
                </a:cxn>
                <a:cxn ang="0">
                  <a:pos x="183" y="168"/>
                </a:cxn>
                <a:cxn ang="0">
                  <a:pos x="200" y="166"/>
                </a:cxn>
                <a:cxn ang="0">
                  <a:pos x="216" y="166"/>
                </a:cxn>
                <a:cxn ang="0">
                  <a:pos x="231" y="166"/>
                </a:cxn>
                <a:cxn ang="0">
                  <a:pos x="216" y="186"/>
                </a:cxn>
                <a:cxn ang="0">
                  <a:pos x="190" y="188"/>
                </a:cxn>
                <a:cxn ang="0">
                  <a:pos x="165" y="190"/>
                </a:cxn>
                <a:cxn ang="0">
                  <a:pos x="138" y="195"/>
                </a:cxn>
                <a:cxn ang="0">
                  <a:pos x="111" y="199"/>
                </a:cxn>
                <a:cxn ang="0">
                  <a:pos x="86" y="203"/>
                </a:cxn>
                <a:cxn ang="0">
                  <a:pos x="59" y="207"/>
                </a:cxn>
                <a:cxn ang="0">
                  <a:pos x="35" y="213"/>
                </a:cxn>
                <a:cxn ang="0">
                  <a:pos x="12" y="221"/>
                </a:cxn>
              </a:cxnLst>
              <a:rect l="0" t="0" r="r" b="b"/>
              <a:pathLst>
                <a:path w="369" h="221">
                  <a:moveTo>
                    <a:pt x="12" y="221"/>
                  </a:moveTo>
                  <a:lnTo>
                    <a:pt x="8" y="219"/>
                  </a:lnTo>
                  <a:lnTo>
                    <a:pt x="4" y="213"/>
                  </a:lnTo>
                  <a:lnTo>
                    <a:pt x="2" y="209"/>
                  </a:lnTo>
                  <a:lnTo>
                    <a:pt x="0" y="205"/>
                  </a:lnTo>
                  <a:lnTo>
                    <a:pt x="14" y="199"/>
                  </a:lnTo>
                  <a:lnTo>
                    <a:pt x="33" y="182"/>
                  </a:lnTo>
                  <a:lnTo>
                    <a:pt x="53" y="166"/>
                  </a:lnTo>
                  <a:lnTo>
                    <a:pt x="74" y="151"/>
                  </a:lnTo>
                  <a:lnTo>
                    <a:pt x="95" y="137"/>
                  </a:lnTo>
                  <a:lnTo>
                    <a:pt x="117" y="122"/>
                  </a:lnTo>
                  <a:lnTo>
                    <a:pt x="138" y="110"/>
                  </a:lnTo>
                  <a:lnTo>
                    <a:pt x="161" y="95"/>
                  </a:lnTo>
                  <a:lnTo>
                    <a:pt x="183" y="83"/>
                  </a:lnTo>
                  <a:lnTo>
                    <a:pt x="206" y="71"/>
                  </a:lnTo>
                  <a:lnTo>
                    <a:pt x="229" y="58"/>
                  </a:lnTo>
                  <a:lnTo>
                    <a:pt x="252" y="48"/>
                  </a:lnTo>
                  <a:lnTo>
                    <a:pt x="276" y="35"/>
                  </a:lnTo>
                  <a:lnTo>
                    <a:pt x="299" y="25"/>
                  </a:lnTo>
                  <a:lnTo>
                    <a:pt x="322" y="17"/>
                  </a:lnTo>
                  <a:lnTo>
                    <a:pt x="347" y="7"/>
                  </a:lnTo>
                  <a:lnTo>
                    <a:pt x="369" y="0"/>
                  </a:lnTo>
                  <a:lnTo>
                    <a:pt x="369" y="23"/>
                  </a:lnTo>
                  <a:lnTo>
                    <a:pt x="353" y="29"/>
                  </a:lnTo>
                  <a:lnTo>
                    <a:pt x="338" y="38"/>
                  </a:lnTo>
                  <a:lnTo>
                    <a:pt x="324" y="44"/>
                  </a:lnTo>
                  <a:lnTo>
                    <a:pt x="309" y="52"/>
                  </a:lnTo>
                  <a:lnTo>
                    <a:pt x="293" y="60"/>
                  </a:lnTo>
                  <a:lnTo>
                    <a:pt x="280" y="66"/>
                  </a:lnTo>
                  <a:lnTo>
                    <a:pt x="266" y="75"/>
                  </a:lnTo>
                  <a:lnTo>
                    <a:pt x="252" y="85"/>
                  </a:lnTo>
                  <a:lnTo>
                    <a:pt x="237" y="91"/>
                  </a:lnTo>
                  <a:lnTo>
                    <a:pt x="223" y="100"/>
                  </a:lnTo>
                  <a:lnTo>
                    <a:pt x="208" y="108"/>
                  </a:lnTo>
                  <a:lnTo>
                    <a:pt x="196" y="118"/>
                  </a:lnTo>
                  <a:lnTo>
                    <a:pt x="181" y="126"/>
                  </a:lnTo>
                  <a:lnTo>
                    <a:pt x="167" y="135"/>
                  </a:lnTo>
                  <a:lnTo>
                    <a:pt x="152" y="145"/>
                  </a:lnTo>
                  <a:lnTo>
                    <a:pt x="138" y="155"/>
                  </a:lnTo>
                  <a:lnTo>
                    <a:pt x="101" y="182"/>
                  </a:lnTo>
                  <a:lnTo>
                    <a:pt x="107" y="180"/>
                  </a:lnTo>
                  <a:lnTo>
                    <a:pt x="113" y="180"/>
                  </a:lnTo>
                  <a:lnTo>
                    <a:pt x="121" y="178"/>
                  </a:lnTo>
                  <a:lnTo>
                    <a:pt x="130" y="176"/>
                  </a:lnTo>
                  <a:lnTo>
                    <a:pt x="138" y="174"/>
                  </a:lnTo>
                  <a:lnTo>
                    <a:pt x="146" y="174"/>
                  </a:lnTo>
                  <a:lnTo>
                    <a:pt x="157" y="172"/>
                  </a:lnTo>
                  <a:lnTo>
                    <a:pt x="167" y="170"/>
                  </a:lnTo>
                  <a:lnTo>
                    <a:pt x="175" y="168"/>
                  </a:lnTo>
                  <a:lnTo>
                    <a:pt x="183" y="168"/>
                  </a:lnTo>
                  <a:lnTo>
                    <a:pt x="192" y="166"/>
                  </a:lnTo>
                  <a:lnTo>
                    <a:pt x="200" y="166"/>
                  </a:lnTo>
                  <a:lnTo>
                    <a:pt x="208" y="166"/>
                  </a:lnTo>
                  <a:lnTo>
                    <a:pt x="216" y="166"/>
                  </a:lnTo>
                  <a:lnTo>
                    <a:pt x="223" y="166"/>
                  </a:lnTo>
                  <a:lnTo>
                    <a:pt x="231" y="166"/>
                  </a:lnTo>
                  <a:lnTo>
                    <a:pt x="231" y="186"/>
                  </a:lnTo>
                  <a:lnTo>
                    <a:pt x="216" y="186"/>
                  </a:lnTo>
                  <a:lnTo>
                    <a:pt x="204" y="186"/>
                  </a:lnTo>
                  <a:lnTo>
                    <a:pt x="190" y="188"/>
                  </a:lnTo>
                  <a:lnTo>
                    <a:pt x="177" y="190"/>
                  </a:lnTo>
                  <a:lnTo>
                    <a:pt x="165" y="190"/>
                  </a:lnTo>
                  <a:lnTo>
                    <a:pt x="150" y="192"/>
                  </a:lnTo>
                  <a:lnTo>
                    <a:pt x="138" y="195"/>
                  </a:lnTo>
                  <a:lnTo>
                    <a:pt x="126" y="197"/>
                  </a:lnTo>
                  <a:lnTo>
                    <a:pt x="111" y="199"/>
                  </a:lnTo>
                  <a:lnTo>
                    <a:pt x="99" y="201"/>
                  </a:lnTo>
                  <a:lnTo>
                    <a:pt x="86" y="203"/>
                  </a:lnTo>
                  <a:lnTo>
                    <a:pt x="74" y="205"/>
                  </a:lnTo>
                  <a:lnTo>
                    <a:pt x="59" y="207"/>
                  </a:lnTo>
                  <a:lnTo>
                    <a:pt x="47" y="209"/>
                  </a:lnTo>
                  <a:lnTo>
                    <a:pt x="35" y="213"/>
                  </a:lnTo>
                  <a:lnTo>
                    <a:pt x="22" y="217"/>
                  </a:lnTo>
                  <a:lnTo>
                    <a:pt x="12" y="221"/>
                  </a:lnTo>
                  <a:lnTo>
                    <a:pt x="12" y="221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73" name="Freeform 49"/>
            <p:cNvSpPr>
              <a:spLocks/>
            </p:cNvSpPr>
            <p:nvPr/>
          </p:nvSpPr>
          <p:spPr bwMode="auto">
            <a:xfrm>
              <a:off x="1024" y="1109"/>
              <a:ext cx="1330" cy="401"/>
            </a:xfrm>
            <a:custGeom>
              <a:avLst/>
              <a:gdLst/>
              <a:ahLst/>
              <a:cxnLst>
                <a:cxn ang="0">
                  <a:pos x="467" y="322"/>
                </a:cxn>
                <a:cxn ang="0">
                  <a:pos x="630" y="221"/>
                </a:cxn>
                <a:cxn ang="0">
                  <a:pos x="805" y="149"/>
                </a:cxn>
                <a:cxn ang="0">
                  <a:pos x="993" y="87"/>
                </a:cxn>
                <a:cxn ang="0">
                  <a:pos x="1047" y="54"/>
                </a:cxn>
                <a:cxn ang="0">
                  <a:pos x="966" y="50"/>
                </a:cxn>
                <a:cxn ang="0">
                  <a:pos x="884" y="50"/>
                </a:cxn>
                <a:cxn ang="0">
                  <a:pos x="803" y="54"/>
                </a:cxn>
                <a:cxn ang="0">
                  <a:pos x="733" y="62"/>
                </a:cxn>
                <a:cxn ang="0">
                  <a:pos x="675" y="70"/>
                </a:cxn>
                <a:cxn ang="0">
                  <a:pos x="617" y="79"/>
                </a:cxn>
                <a:cxn ang="0">
                  <a:pos x="562" y="89"/>
                </a:cxn>
                <a:cxn ang="0">
                  <a:pos x="504" y="106"/>
                </a:cxn>
                <a:cxn ang="0">
                  <a:pos x="446" y="124"/>
                </a:cxn>
                <a:cxn ang="0">
                  <a:pos x="392" y="149"/>
                </a:cxn>
                <a:cxn ang="0">
                  <a:pos x="336" y="176"/>
                </a:cxn>
                <a:cxn ang="0">
                  <a:pos x="281" y="203"/>
                </a:cxn>
                <a:cxn ang="0">
                  <a:pos x="229" y="232"/>
                </a:cxn>
                <a:cxn ang="0">
                  <a:pos x="184" y="267"/>
                </a:cxn>
                <a:cxn ang="0">
                  <a:pos x="140" y="308"/>
                </a:cxn>
                <a:cxn ang="0">
                  <a:pos x="101" y="306"/>
                </a:cxn>
                <a:cxn ang="0">
                  <a:pos x="151" y="262"/>
                </a:cxn>
                <a:cxn ang="0">
                  <a:pos x="206" y="221"/>
                </a:cxn>
                <a:cxn ang="0">
                  <a:pos x="258" y="188"/>
                </a:cxn>
                <a:cxn ang="0">
                  <a:pos x="328" y="153"/>
                </a:cxn>
                <a:cxn ang="0">
                  <a:pos x="246" y="165"/>
                </a:cxn>
                <a:cxn ang="0">
                  <a:pos x="149" y="196"/>
                </a:cxn>
                <a:cxn ang="0">
                  <a:pos x="62" y="227"/>
                </a:cxn>
                <a:cxn ang="0">
                  <a:pos x="8" y="252"/>
                </a:cxn>
                <a:cxn ang="0">
                  <a:pos x="35" y="217"/>
                </a:cxn>
                <a:cxn ang="0">
                  <a:pos x="113" y="188"/>
                </a:cxn>
                <a:cxn ang="0">
                  <a:pos x="202" y="157"/>
                </a:cxn>
                <a:cxn ang="0">
                  <a:pos x="274" y="134"/>
                </a:cxn>
                <a:cxn ang="0">
                  <a:pos x="324" y="122"/>
                </a:cxn>
                <a:cxn ang="0">
                  <a:pos x="374" y="108"/>
                </a:cxn>
                <a:cxn ang="0">
                  <a:pos x="423" y="93"/>
                </a:cxn>
                <a:cxn ang="0">
                  <a:pos x="473" y="81"/>
                </a:cxn>
                <a:cxn ang="0">
                  <a:pos x="574" y="35"/>
                </a:cxn>
                <a:cxn ang="0">
                  <a:pos x="549" y="60"/>
                </a:cxn>
                <a:cxn ang="0">
                  <a:pos x="549" y="72"/>
                </a:cxn>
                <a:cxn ang="0">
                  <a:pos x="590" y="64"/>
                </a:cxn>
                <a:cxn ang="0">
                  <a:pos x="632" y="60"/>
                </a:cxn>
                <a:cxn ang="0">
                  <a:pos x="673" y="52"/>
                </a:cxn>
                <a:cxn ang="0">
                  <a:pos x="706" y="33"/>
                </a:cxn>
                <a:cxn ang="0">
                  <a:pos x="725" y="15"/>
                </a:cxn>
                <a:cxn ang="0">
                  <a:pos x="743" y="0"/>
                </a:cxn>
                <a:cxn ang="0">
                  <a:pos x="760" y="6"/>
                </a:cxn>
                <a:cxn ang="0">
                  <a:pos x="749" y="29"/>
                </a:cxn>
                <a:cxn ang="0">
                  <a:pos x="946" y="29"/>
                </a:cxn>
                <a:cxn ang="0">
                  <a:pos x="1039" y="29"/>
                </a:cxn>
                <a:cxn ang="0">
                  <a:pos x="1131" y="31"/>
                </a:cxn>
                <a:cxn ang="0">
                  <a:pos x="1224" y="37"/>
                </a:cxn>
                <a:cxn ang="0">
                  <a:pos x="1319" y="48"/>
                </a:cxn>
                <a:cxn ang="0">
                  <a:pos x="1330" y="52"/>
                </a:cxn>
                <a:cxn ang="0">
                  <a:pos x="1315" y="60"/>
                </a:cxn>
                <a:cxn ang="0">
                  <a:pos x="1255" y="64"/>
                </a:cxn>
                <a:cxn ang="0">
                  <a:pos x="1189" y="70"/>
                </a:cxn>
                <a:cxn ang="0">
                  <a:pos x="1121" y="79"/>
                </a:cxn>
                <a:cxn ang="0">
                  <a:pos x="1032" y="99"/>
                </a:cxn>
                <a:cxn ang="0">
                  <a:pos x="859" y="149"/>
                </a:cxn>
                <a:cxn ang="0">
                  <a:pos x="679" y="215"/>
                </a:cxn>
                <a:cxn ang="0">
                  <a:pos x="516" y="306"/>
                </a:cxn>
                <a:cxn ang="0">
                  <a:pos x="409" y="401"/>
                </a:cxn>
              </a:cxnLst>
              <a:rect l="0" t="0" r="r" b="b"/>
              <a:pathLst>
                <a:path w="1330" h="401">
                  <a:moveTo>
                    <a:pt x="409" y="401"/>
                  </a:moveTo>
                  <a:lnTo>
                    <a:pt x="392" y="389"/>
                  </a:lnTo>
                  <a:lnTo>
                    <a:pt x="429" y="353"/>
                  </a:lnTo>
                  <a:lnTo>
                    <a:pt x="467" y="322"/>
                  </a:lnTo>
                  <a:lnTo>
                    <a:pt x="506" y="293"/>
                  </a:lnTo>
                  <a:lnTo>
                    <a:pt x="547" y="269"/>
                  </a:lnTo>
                  <a:lnTo>
                    <a:pt x="588" y="244"/>
                  </a:lnTo>
                  <a:lnTo>
                    <a:pt x="630" y="221"/>
                  </a:lnTo>
                  <a:lnTo>
                    <a:pt x="673" y="201"/>
                  </a:lnTo>
                  <a:lnTo>
                    <a:pt x="716" y="184"/>
                  </a:lnTo>
                  <a:lnTo>
                    <a:pt x="762" y="165"/>
                  </a:lnTo>
                  <a:lnTo>
                    <a:pt x="805" y="149"/>
                  </a:lnTo>
                  <a:lnTo>
                    <a:pt x="851" y="132"/>
                  </a:lnTo>
                  <a:lnTo>
                    <a:pt x="898" y="118"/>
                  </a:lnTo>
                  <a:lnTo>
                    <a:pt x="946" y="101"/>
                  </a:lnTo>
                  <a:lnTo>
                    <a:pt x="993" y="87"/>
                  </a:lnTo>
                  <a:lnTo>
                    <a:pt x="1041" y="72"/>
                  </a:lnTo>
                  <a:lnTo>
                    <a:pt x="1088" y="58"/>
                  </a:lnTo>
                  <a:lnTo>
                    <a:pt x="1067" y="56"/>
                  </a:lnTo>
                  <a:lnTo>
                    <a:pt x="1047" y="54"/>
                  </a:lnTo>
                  <a:lnTo>
                    <a:pt x="1026" y="52"/>
                  </a:lnTo>
                  <a:lnTo>
                    <a:pt x="1005" y="52"/>
                  </a:lnTo>
                  <a:lnTo>
                    <a:pt x="985" y="50"/>
                  </a:lnTo>
                  <a:lnTo>
                    <a:pt x="966" y="50"/>
                  </a:lnTo>
                  <a:lnTo>
                    <a:pt x="946" y="50"/>
                  </a:lnTo>
                  <a:lnTo>
                    <a:pt x="925" y="50"/>
                  </a:lnTo>
                  <a:lnTo>
                    <a:pt x="904" y="50"/>
                  </a:lnTo>
                  <a:lnTo>
                    <a:pt x="884" y="50"/>
                  </a:lnTo>
                  <a:lnTo>
                    <a:pt x="863" y="50"/>
                  </a:lnTo>
                  <a:lnTo>
                    <a:pt x="844" y="52"/>
                  </a:lnTo>
                  <a:lnTo>
                    <a:pt x="824" y="54"/>
                  </a:lnTo>
                  <a:lnTo>
                    <a:pt x="803" y="54"/>
                  </a:lnTo>
                  <a:lnTo>
                    <a:pt x="782" y="56"/>
                  </a:lnTo>
                  <a:lnTo>
                    <a:pt x="762" y="60"/>
                  </a:lnTo>
                  <a:lnTo>
                    <a:pt x="747" y="60"/>
                  </a:lnTo>
                  <a:lnTo>
                    <a:pt x="733" y="62"/>
                  </a:lnTo>
                  <a:lnTo>
                    <a:pt x="718" y="64"/>
                  </a:lnTo>
                  <a:lnTo>
                    <a:pt x="704" y="66"/>
                  </a:lnTo>
                  <a:lnTo>
                    <a:pt x="690" y="68"/>
                  </a:lnTo>
                  <a:lnTo>
                    <a:pt x="675" y="70"/>
                  </a:lnTo>
                  <a:lnTo>
                    <a:pt x="661" y="72"/>
                  </a:lnTo>
                  <a:lnTo>
                    <a:pt x="646" y="75"/>
                  </a:lnTo>
                  <a:lnTo>
                    <a:pt x="632" y="77"/>
                  </a:lnTo>
                  <a:lnTo>
                    <a:pt x="617" y="79"/>
                  </a:lnTo>
                  <a:lnTo>
                    <a:pt x="603" y="81"/>
                  </a:lnTo>
                  <a:lnTo>
                    <a:pt x="588" y="83"/>
                  </a:lnTo>
                  <a:lnTo>
                    <a:pt x="574" y="85"/>
                  </a:lnTo>
                  <a:lnTo>
                    <a:pt x="562" y="89"/>
                  </a:lnTo>
                  <a:lnTo>
                    <a:pt x="547" y="93"/>
                  </a:lnTo>
                  <a:lnTo>
                    <a:pt x="535" y="97"/>
                  </a:lnTo>
                  <a:lnTo>
                    <a:pt x="518" y="101"/>
                  </a:lnTo>
                  <a:lnTo>
                    <a:pt x="504" y="106"/>
                  </a:lnTo>
                  <a:lnTo>
                    <a:pt x="489" y="110"/>
                  </a:lnTo>
                  <a:lnTo>
                    <a:pt x="475" y="114"/>
                  </a:lnTo>
                  <a:lnTo>
                    <a:pt x="460" y="120"/>
                  </a:lnTo>
                  <a:lnTo>
                    <a:pt x="446" y="124"/>
                  </a:lnTo>
                  <a:lnTo>
                    <a:pt x="433" y="130"/>
                  </a:lnTo>
                  <a:lnTo>
                    <a:pt x="419" y="136"/>
                  </a:lnTo>
                  <a:lnTo>
                    <a:pt x="405" y="143"/>
                  </a:lnTo>
                  <a:lnTo>
                    <a:pt x="392" y="149"/>
                  </a:lnTo>
                  <a:lnTo>
                    <a:pt x="376" y="155"/>
                  </a:lnTo>
                  <a:lnTo>
                    <a:pt x="363" y="163"/>
                  </a:lnTo>
                  <a:lnTo>
                    <a:pt x="349" y="170"/>
                  </a:lnTo>
                  <a:lnTo>
                    <a:pt x="336" y="176"/>
                  </a:lnTo>
                  <a:lnTo>
                    <a:pt x="322" y="182"/>
                  </a:lnTo>
                  <a:lnTo>
                    <a:pt x="310" y="188"/>
                  </a:lnTo>
                  <a:lnTo>
                    <a:pt x="295" y="194"/>
                  </a:lnTo>
                  <a:lnTo>
                    <a:pt x="281" y="203"/>
                  </a:lnTo>
                  <a:lnTo>
                    <a:pt x="266" y="211"/>
                  </a:lnTo>
                  <a:lnTo>
                    <a:pt x="254" y="217"/>
                  </a:lnTo>
                  <a:lnTo>
                    <a:pt x="241" y="225"/>
                  </a:lnTo>
                  <a:lnTo>
                    <a:pt x="229" y="232"/>
                  </a:lnTo>
                  <a:lnTo>
                    <a:pt x="219" y="240"/>
                  </a:lnTo>
                  <a:lnTo>
                    <a:pt x="206" y="250"/>
                  </a:lnTo>
                  <a:lnTo>
                    <a:pt x="194" y="258"/>
                  </a:lnTo>
                  <a:lnTo>
                    <a:pt x="184" y="267"/>
                  </a:lnTo>
                  <a:lnTo>
                    <a:pt x="173" y="277"/>
                  </a:lnTo>
                  <a:lnTo>
                    <a:pt x="161" y="287"/>
                  </a:lnTo>
                  <a:lnTo>
                    <a:pt x="151" y="298"/>
                  </a:lnTo>
                  <a:lnTo>
                    <a:pt x="140" y="308"/>
                  </a:lnTo>
                  <a:lnTo>
                    <a:pt x="128" y="320"/>
                  </a:lnTo>
                  <a:lnTo>
                    <a:pt x="118" y="335"/>
                  </a:lnTo>
                  <a:lnTo>
                    <a:pt x="91" y="318"/>
                  </a:lnTo>
                  <a:lnTo>
                    <a:pt x="101" y="306"/>
                  </a:lnTo>
                  <a:lnTo>
                    <a:pt x="113" y="296"/>
                  </a:lnTo>
                  <a:lnTo>
                    <a:pt x="126" y="285"/>
                  </a:lnTo>
                  <a:lnTo>
                    <a:pt x="138" y="275"/>
                  </a:lnTo>
                  <a:lnTo>
                    <a:pt x="151" y="262"/>
                  </a:lnTo>
                  <a:lnTo>
                    <a:pt x="165" y="252"/>
                  </a:lnTo>
                  <a:lnTo>
                    <a:pt x="177" y="242"/>
                  </a:lnTo>
                  <a:lnTo>
                    <a:pt x="192" y="232"/>
                  </a:lnTo>
                  <a:lnTo>
                    <a:pt x="206" y="221"/>
                  </a:lnTo>
                  <a:lnTo>
                    <a:pt x="219" y="213"/>
                  </a:lnTo>
                  <a:lnTo>
                    <a:pt x="231" y="205"/>
                  </a:lnTo>
                  <a:lnTo>
                    <a:pt x="246" y="196"/>
                  </a:lnTo>
                  <a:lnTo>
                    <a:pt x="258" y="188"/>
                  </a:lnTo>
                  <a:lnTo>
                    <a:pt x="268" y="182"/>
                  </a:lnTo>
                  <a:lnTo>
                    <a:pt x="279" y="176"/>
                  </a:lnTo>
                  <a:lnTo>
                    <a:pt x="287" y="172"/>
                  </a:lnTo>
                  <a:lnTo>
                    <a:pt x="328" y="153"/>
                  </a:lnTo>
                  <a:lnTo>
                    <a:pt x="310" y="153"/>
                  </a:lnTo>
                  <a:lnTo>
                    <a:pt x="289" y="157"/>
                  </a:lnTo>
                  <a:lnTo>
                    <a:pt x="266" y="161"/>
                  </a:lnTo>
                  <a:lnTo>
                    <a:pt x="246" y="165"/>
                  </a:lnTo>
                  <a:lnTo>
                    <a:pt x="221" y="172"/>
                  </a:lnTo>
                  <a:lnTo>
                    <a:pt x="196" y="180"/>
                  </a:lnTo>
                  <a:lnTo>
                    <a:pt x="171" y="188"/>
                  </a:lnTo>
                  <a:lnTo>
                    <a:pt x="149" y="196"/>
                  </a:lnTo>
                  <a:lnTo>
                    <a:pt x="124" y="203"/>
                  </a:lnTo>
                  <a:lnTo>
                    <a:pt x="101" y="213"/>
                  </a:lnTo>
                  <a:lnTo>
                    <a:pt x="80" y="219"/>
                  </a:lnTo>
                  <a:lnTo>
                    <a:pt x="62" y="227"/>
                  </a:lnTo>
                  <a:lnTo>
                    <a:pt x="43" y="234"/>
                  </a:lnTo>
                  <a:lnTo>
                    <a:pt x="29" y="242"/>
                  </a:lnTo>
                  <a:lnTo>
                    <a:pt x="16" y="246"/>
                  </a:lnTo>
                  <a:lnTo>
                    <a:pt x="8" y="252"/>
                  </a:lnTo>
                  <a:lnTo>
                    <a:pt x="0" y="234"/>
                  </a:lnTo>
                  <a:lnTo>
                    <a:pt x="8" y="227"/>
                  </a:lnTo>
                  <a:lnTo>
                    <a:pt x="20" y="223"/>
                  </a:lnTo>
                  <a:lnTo>
                    <a:pt x="35" y="217"/>
                  </a:lnTo>
                  <a:lnTo>
                    <a:pt x="54" y="211"/>
                  </a:lnTo>
                  <a:lnTo>
                    <a:pt x="70" y="203"/>
                  </a:lnTo>
                  <a:lnTo>
                    <a:pt x="91" y="196"/>
                  </a:lnTo>
                  <a:lnTo>
                    <a:pt x="113" y="188"/>
                  </a:lnTo>
                  <a:lnTo>
                    <a:pt x="136" y="182"/>
                  </a:lnTo>
                  <a:lnTo>
                    <a:pt x="159" y="174"/>
                  </a:lnTo>
                  <a:lnTo>
                    <a:pt x="182" y="165"/>
                  </a:lnTo>
                  <a:lnTo>
                    <a:pt x="202" y="157"/>
                  </a:lnTo>
                  <a:lnTo>
                    <a:pt x="223" y="151"/>
                  </a:lnTo>
                  <a:lnTo>
                    <a:pt x="244" y="145"/>
                  </a:lnTo>
                  <a:lnTo>
                    <a:pt x="260" y="141"/>
                  </a:lnTo>
                  <a:lnTo>
                    <a:pt x="274" y="134"/>
                  </a:lnTo>
                  <a:lnTo>
                    <a:pt x="287" y="132"/>
                  </a:lnTo>
                  <a:lnTo>
                    <a:pt x="299" y="128"/>
                  </a:lnTo>
                  <a:lnTo>
                    <a:pt x="312" y="126"/>
                  </a:lnTo>
                  <a:lnTo>
                    <a:pt x="324" y="122"/>
                  </a:lnTo>
                  <a:lnTo>
                    <a:pt x="336" y="120"/>
                  </a:lnTo>
                  <a:lnTo>
                    <a:pt x="349" y="116"/>
                  </a:lnTo>
                  <a:lnTo>
                    <a:pt x="361" y="112"/>
                  </a:lnTo>
                  <a:lnTo>
                    <a:pt x="374" y="108"/>
                  </a:lnTo>
                  <a:lnTo>
                    <a:pt x="388" y="106"/>
                  </a:lnTo>
                  <a:lnTo>
                    <a:pt x="398" y="101"/>
                  </a:lnTo>
                  <a:lnTo>
                    <a:pt x="411" y="97"/>
                  </a:lnTo>
                  <a:lnTo>
                    <a:pt x="423" y="93"/>
                  </a:lnTo>
                  <a:lnTo>
                    <a:pt x="436" y="91"/>
                  </a:lnTo>
                  <a:lnTo>
                    <a:pt x="448" y="87"/>
                  </a:lnTo>
                  <a:lnTo>
                    <a:pt x="460" y="85"/>
                  </a:lnTo>
                  <a:lnTo>
                    <a:pt x="473" y="81"/>
                  </a:lnTo>
                  <a:lnTo>
                    <a:pt x="485" y="79"/>
                  </a:lnTo>
                  <a:lnTo>
                    <a:pt x="551" y="25"/>
                  </a:lnTo>
                  <a:lnTo>
                    <a:pt x="578" y="33"/>
                  </a:lnTo>
                  <a:lnTo>
                    <a:pt x="574" y="35"/>
                  </a:lnTo>
                  <a:lnTo>
                    <a:pt x="570" y="39"/>
                  </a:lnTo>
                  <a:lnTo>
                    <a:pt x="564" y="46"/>
                  </a:lnTo>
                  <a:lnTo>
                    <a:pt x="555" y="54"/>
                  </a:lnTo>
                  <a:lnTo>
                    <a:pt x="549" y="60"/>
                  </a:lnTo>
                  <a:lnTo>
                    <a:pt x="543" y="68"/>
                  </a:lnTo>
                  <a:lnTo>
                    <a:pt x="541" y="72"/>
                  </a:lnTo>
                  <a:lnTo>
                    <a:pt x="539" y="77"/>
                  </a:lnTo>
                  <a:lnTo>
                    <a:pt x="549" y="72"/>
                  </a:lnTo>
                  <a:lnTo>
                    <a:pt x="559" y="68"/>
                  </a:lnTo>
                  <a:lnTo>
                    <a:pt x="568" y="66"/>
                  </a:lnTo>
                  <a:lnTo>
                    <a:pt x="580" y="66"/>
                  </a:lnTo>
                  <a:lnTo>
                    <a:pt x="590" y="64"/>
                  </a:lnTo>
                  <a:lnTo>
                    <a:pt x="601" y="64"/>
                  </a:lnTo>
                  <a:lnTo>
                    <a:pt x="611" y="62"/>
                  </a:lnTo>
                  <a:lnTo>
                    <a:pt x="621" y="62"/>
                  </a:lnTo>
                  <a:lnTo>
                    <a:pt x="632" y="60"/>
                  </a:lnTo>
                  <a:lnTo>
                    <a:pt x="642" y="60"/>
                  </a:lnTo>
                  <a:lnTo>
                    <a:pt x="652" y="58"/>
                  </a:lnTo>
                  <a:lnTo>
                    <a:pt x="663" y="56"/>
                  </a:lnTo>
                  <a:lnTo>
                    <a:pt x="673" y="52"/>
                  </a:lnTo>
                  <a:lnTo>
                    <a:pt x="683" y="48"/>
                  </a:lnTo>
                  <a:lnTo>
                    <a:pt x="692" y="44"/>
                  </a:lnTo>
                  <a:lnTo>
                    <a:pt x="702" y="37"/>
                  </a:lnTo>
                  <a:lnTo>
                    <a:pt x="706" y="33"/>
                  </a:lnTo>
                  <a:lnTo>
                    <a:pt x="710" y="29"/>
                  </a:lnTo>
                  <a:lnTo>
                    <a:pt x="714" y="25"/>
                  </a:lnTo>
                  <a:lnTo>
                    <a:pt x="721" y="21"/>
                  </a:lnTo>
                  <a:lnTo>
                    <a:pt x="725" y="15"/>
                  </a:lnTo>
                  <a:lnTo>
                    <a:pt x="731" y="10"/>
                  </a:lnTo>
                  <a:lnTo>
                    <a:pt x="735" y="6"/>
                  </a:lnTo>
                  <a:lnTo>
                    <a:pt x="739" y="2"/>
                  </a:lnTo>
                  <a:lnTo>
                    <a:pt x="743" y="0"/>
                  </a:lnTo>
                  <a:lnTo>
                    <a:pt x="749" y="0"/>
                  </a:lnTo>
                  <a:lnTo>
                    <a:pt x="756" y="0"/>
                  </a:lnTo>
                  <a:lnTo>
                    <a:pt x="762" y="2"/>
                  </a:lnTo>
                  <a:lnTo>
                    <a:pt x="760" y="6"/>
                  </a:lnTo>
                  <a:lnTo>
                    <a:pt x="758" y="13"/>
                  </a:lnTo>
                  <a:lnTo>
                    <a:pt x="756" y="17"/>
                  </a:lnTo>
                  <a:lnTo>
                    <a:pt x="754" y="23"/>
                  </a:lnTo>
                  <a:lnTo>
                    <a:pt x="749" y="29"/>
                  </a:lnTo>
                  <a:lnTo>
                    <a:pt x="747" y="35"/>
                  </a:lnTo>
                  <a:lnTo>
                    <a:pt x="743" y="39"/>
                  </a:lnTo>
                  <a:lnTo>
                    <a:pt x="741" y="46"/>
                  </a:lnTo>
                  <a:lnTo>
                    <a:pt x="946" y="29"/>
                  </a:lnTo>
                  <a:lnTo>
                    <a:pt x="970" y="29"/>
                  </a:lnTo>
                  <a:lnTo>
                    <a:pt x="993" y="29"/>
                  </a:lnTo>
                  <a:lnTo>
                    <a:pt x="1016" y="29"/>
                  </a:lnTo>
                  <a:lnTo>
                    <a:pt x="1039" y="29"/>
                  </a:lnTo>
                  <a:lnTo>
                    <a:pt x="1061" y="29"/>
                  </a:lnTo>
                  <a:lnTo>
                    <a:pt x="1086" y="29"/>
                  </a:lnTo>
                  <a:lnTo>
                    <a:pt x="1109" y="31"/>
                  </a:lnTo>
                  <a:lnTo>
                    <a:pt x="1131" y="31"/>
                  </a:lnTo>
                  <a:lnTo>
                    <a:pt x="1156" y="33"/>
                  </a:lnTo>
                  <a:lnTo>
                    <a:pt x="1179" y="35"/>
                  </a:lnTo>
                  <a:lnTo>
                    <a:pt x="1202" y="35"/>
                  </a:lnTo>
                  <a:lnTo>
                    <a:pt x="1224" y="37"/>
                  </a:lnTo>
                  <a:lnTo>
                    <a:pt x="1247" y="39"/>
                  </a:lnTo>
                  <a:lnTo>
                    <a:pt x="1272" y="41"/>
                  </a:lnTo>
                  <a:lnTo>
                    <a:pt x="1295" y="44"/>
                  </a:lnTo>
                  <a:lnTo>
                    <a:pt x="1319" y="48"/>
                  </a:lnTo>
                  <a:lnTo>
                    <a:pt x="1324" y="48"/>
                  </a:lnTo>
                  <a:lnTo>
                    <a:pt x="1326" y="50"/>
                  </a:lnTo>
                  <a:lnTo>
                    <a:pt x="1328" y="50"/>
                  </a:lnTo>
                  <a:lnTo>
                    <a:pt x="1330" y="52"/>
                  </a:lnTo>
                  <a:lnTo>
                    <a:pt x="1330" y="54"/>
                  </a:lnTo>
                  <a:lnTo>
                    <a:pt x="1330" y="56"/>
                  </a:lnTo>
                  <a:lnTo>
                    <a:pt x="1330" y="60"/>
                  </a:lnTo>
                  <a:lnTo>
                    <a:pt x="1315" y="60"/>
                  </a:lnTo>
                  <a:lnTo>
                    <a:pt x="1301" y="60"/>
                  </a:lnTo>
                  <a:lnTo>
                    <a:pt x="1286" y="62"/>
                  </a:lnTo>
                  <a:lnTo>
                    <a:pt x="1272" y="62"/>
                  </a:lnTo>
                  <a:lnTo>
                    <a:pt x="1255" y="64"/>
                  </a:lnTo>
                  <a:lnTo>
                    <a:pt x="1239" y="64"/>
                  </a:lnTo>
                  <a:lnTo>
                    <a:pt x="1222" y="66"/>
                  </a:lnTo>
                  <a:lnTo>
                    <a:pt x="1206" y="68"/>
                  </a:lnTo>
                  <a:lnTo>
                    <a:pt x="1189" y="70"/>
                  </a:lnTo>
                  <a:lnTo>
                    <a:pt x="1173" y="72"/>
                  </a:lnTo>
                  <a:lnTo>
                    <a:pt x="1156" y="75"/>
                  </a:lnTo>
                  <a:lnTo>
                    <a:pt x="1140" y="77"/>
                  </a:lnTo>
                  <a:lnTo>
                    <a:pt x="1121" y="79"/>
                  </a:lnTo>
                  <a:lnTo>
                    <a:pt x="1105" y="83"/>
                  </a:lnTo>
                  <a:lnTo>
                    <a:pt x="1088" y="87"/>
                  </a:lnTo>
                  <a:lnTo>
                    <a:pt x="1072" y="91"/>
                  </a:lnTo>
                  <a:lnTo>
                    <a:pt x="1032" y="99"/>
                  </a:lnTo>
                  <a:lnTo>
                    <a:pt x="991" y="112"/>
                  </a:lnTo>
                  <a:lnTo>
                    <a:pt x="948" y="122"/>
                  </a:lnTo>
                  <a:lnTo>
                    <a:pt x="904" y="134"/>
                  </a:lnTo>
                  <a:lnTo>
                    <a:pt x="859" y="149"/>
                  </a:lnTo>
                  <a:lnTo>
                    <a:pt x="813" y="163"/>
                  </a:lnTo>
                  <a:lnTo>
                    <a:pt x="768" y="180"/>
                  </a:lnTo>
                  <a:lnTo>
                    <a:pt x="725" y="196"/>
                  </a:lnTo>
                  <a:lnTo>
                    <a:pt x="679" y="215"/>
                  </a:lnTo>
                  <a:lnTo>
                    <a:pt x="636" y="236"/>
                  </a:lnTo>
                  <a:lnTo>
                    <a:pt x="595" y="258"/>
                  </a:lnTo>
                  <a:lnTo>
                    <a:pt x="553" y="281"/>
                  </a:lnTo>
                  <a:lnTo>
                    <a:pt x="516" y="306"/>
                  </a:lnTo>
                  <a:lnTo>
                    <a:pt x="479" y="333"/>
                  </a:lnTo>
                  <a:lnTo>
                    <a:pt x="446" y="362"/>
                  </a:lnTo>
                  <a:lnTo>
                    <a:pt x="419" y="393"/>
                  </a:lnTo>
                  <a:lnTo>
                    <a:pt x="409" y="401"/>
                  </a:lnTo>
                  <a:lnTo>
                    <a:pt x="409" y="401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874" name="Freeform 50"/>
            <p:cNvSpPr>
              <a:spLocks/>
            </p:cNvSpPr>
            <p:nvPr/>
          </p:nvSpPr>
          <p:spPr bwMode="auto">
            <a:xfrm>
              <a:off x="1567" y="1018"/>
              <a:ext cx="223" cy="126"/>
            </a:xfrm>
            <a:custGeom>
              <a:avLst/>
              <a:gdLst/>
              <a:ahLst/>
              <a:cxnLst>
                <a:cxn ang="0">
                  <a:pos x="4" y="118"/>
                </a:cxn>
                <a:cxn ang="0">
                  <a:pos x="12" y="108"/>
                </a:cxn>
                <a:cxn ang="0">
                  <a:pos x="23" y="101"/>
                </a:cxn>
                <a:cxn ang="0">
                  <a:pos x="31" y="93"/>
                </a:cxn>
                <a:cxn ang="0">
                  <a:pos x="39" y="85"/>
                </a:cxn>
                <a:cxn ang="0">
                  <a:pos x="47" y="77"/>
                </a:cxn>
                <a:cxn ang="0">
                  <a:pos x="29" y="66"/>
                </a:cxn>
                <a:cxn ang="0">
                  <a:pos x="64" y="60"/>
                </a:cxn>
                <a:cxn ang="0">
                  <a:pos x="45" y="37"/>
                </a:cxn>
                <a:cxn ang="0">
                  <a:pos x="95" y="40"/>
                </a:cxn>
                <a:cxn ang="0">
                  <a:pos x="66" y="15"/>
                </a:cxn>
                <a:cxn ang="0">
                  <a:pos x="169" y="15"/>
                </a:cxn>
                <a:cxn ang="0">
                  <a:pos x="188" y="19"/>
                </a:cxn>
                <a:cxn ang="0">
                  <a:pos x="202" y="25"/>
                </a:cxn>
                <a:cxn ang="0">
                  <a:pos x="213" y="33"/>
                </a:cxn>
                <a:cxn ang="0">
                  <a:pos x="219" y="46"/>
                </a:cxn>
                <a:cxn ang="0">
                  <a:pos x="221" y="58"/>
                </a:cxn>
                <a:cxn ang="0">
                  <a:pos x="223" y="70"/>
                </a:cxn>
                <a:cxn ang="0">
                  <a:pos x="221" y="83"/>
                </a:cxn>
                <a:cxn ang="0">
                  <a:pos x="217" y="97"/>
                </a:cxn>
                <a:cxn ang="0">
                  <a:pos x="206" y="97"/>
                </a:cxn>
                <a:cxn ang="0">
                  <a:pos x="192" y="97"/>
                </a:cxn>
                <a:cxn ang="0">
                  <a:pos x="200" y="85"/>
                </a:cxn>
                <a:cxn ang="0">
                  <a:pos x="204" y="73"/>
                </a:cxn>
                <a:cxn ang="0">
                  <a:pos x="206" y="56"/>
                </a:cxn>
                <a:cxn ang="0">
                  <a:pos x="198" y="46"/>
                </a:cxn>
                <a:cxn ang="0">
                  <a:pos x="194" y="40"/>
                </a:cxn>
                <a:cxn ang="0">
                  <a:pos x="186" y="35"/>
                </a:cxn>
                <a:cxn ang="0">
                  <a:pos x="175" y="33"/>
                </a:cxn>
                <a:cxn ang="0">
                  <a:pos x="167" y="33"/>
                </a:cxn>
                <a:cxn ang="0">
                  <a:pos x="155" y="33"/>
                </a:cxn>
                <a:cxn ang="0">
                  <a:pos x="147" y="35"/>
                </a:cxn>
                <a:cxn ang="0">
                  <a:pos x="136" y="37"/>
                </a:cxn>
                <a:cxn ang="0">
                  <a:pos x="130" y="42"/>
                </a:cxn>
                <a:cxn ang="0">
                  <a:pos x="118" y="48"/>
                </a:cxn>
                <a:cxn ang="0">
                  <a:pos x="107" y="54"/>
                </a:cxn>
                <a:cxn ang="0">
                  <a:pos x="93" y="64"/>
                </a:cxn>
                <a:cxn ang="0">
                  <a:pos x="80" y="75"/>
                </a:cxn>
                <a:cxn ang="0">
                  <a:pos x="66" y="85"/>
                </a:cxn>
                <a:cxn ang="0">
                  <a:pos x="54" y="99"/>
                </a:cxn>
                <a:cxn ang="0">
                  <a:pos x="41" y="112"/>
                </a:cxn>
                <a:cxn ang="0">
                  <a:pos x="31" y="126"/>
                </a:cxn>
                <a:cxn ang="0">
                  <a:pos x="0" y="120"/>
                </a:cxn>
              </a:cxnLst>
              <a:rect l="0" t="0" r="r" b="b"/>
              <a:pathLst>
                <a:path w="223" h="126">
                  <a:moveTo>
                    <a:pt x="0" y="120"/>
                  </a:moveTo>
                  <a:lnTo>
                    <a:pt x="4" y="118"/>
                  </a:lnTo>
                  <a:lnTo>
                    <a:pt x="10" y="112"/>
                  </a:lnTo>
                  <a:lnTo>
                    <a:pt x="12" y="108"/>
                  </a:lnTo>
                  <a:lnTo>
                    <a:pt x="16" y="106"/>
                  </a:lnTo>
                  <a:lnTo>
                    <a:pt x="23" y="101"/>
                  </a:lnTo>
                  <a:lnTo>
                    <a:pt x="27" y="97"/>
                  </a:lnTo>
                  <a:lnTo>
                    <a:pt x="31" y="93"/>
                  </a:lnTo>
                  <a:lnTo>
                    <a:pt x="35" y="89"/>
                  </a:lnTo>
                  <a:lnTo>
                    <a:pt x="39" y="85"/>
                  </a:lnTo>
                  <a:lnTo>
                    <a:pt x="43" y="83"/>
                  </a:lnTo>
                  <a:lnTo>
                    <a:pt x="47" y="77"/>
                  </a:lnTo>
                  <a:lnTo>
                    <a:pt x="49" y="75"/>
                  </a:lnTo>
                  <a:lnTo>
                    <a:pt x="29" y="66"/>
                  </a:lnTo>
                  <a:lnTo>
                    <a:pt x="37" y="50"/>
                  </a:lnTo>
                  <a:lnTo>
                    <a:pt x="64" y="60"/>
                  </a:lnTo>
                  <a:lnTo>
                    <a:pt x="74" y="50"/>
                  </a:lnTo>
                  <a:lnTo>
                    <a:pt x="45" y="37"/>
                  </a:lnTo>
                  <a:lnTo>
                    <a:pt x="56" y="25"/>
                  </a:lnTo>
                  <a:lnTo>
                    <a:pt x="95" y="40"/>
                  </a:lnTo>
                  <a:lnTo>
                    <a:pt x="111" y="27"/>
                  </a:lnTo>
                  <a:lnTo>
                    <a:pt x="66" y="15"/>
                  </a:lnTo>
                  <a:lnTo>
                    <a:pt x="78" y="0"/>
                  </a:lnTo>
                  <a:lnTo>
                    <a:pt x="169" y="15"/>
                  </a:lnTo>
                  <a:lnTo>
                    <a:pt x="180" y="17"/>
                  </a:lnTo>
                  <a:lnTo>
                    <a:pt x="188" y="19"/>
                  </a:lnTo>
                  <a:lnTo>
                    <a:pt x="196" y="21"/>
                  </a:lnTo>
                  <a:lnTo>
                    <a:pt x="202" y="25"/>
                  </a:lnTo>
                  <a:lnTo>
                    <a:pt x="208" y="29"/>
                  </a:lnTo>
                  <a:lnTo>
                    <a:pt x="213" y="33"/>
                  </a:lnTo>
                  <a:lnTo>
                    <a:pt x="217" y="40"/>
                  </a:lnTo>
                  <a:lnTo>
                    <a:pt x="219" y="46"/>
                  </a:lnTo>
                  <a:lnTo>
                    <a:pt x="221" y="52"/>
                  </a:lnTo>
                  <a:lnTo>
                    <a:pt x="221" y="58"/>
                  </a:lnTo>
                  <a:lnTo>
                    <a:pt x="221" y="64"/>
                  </a:lnTo>
                  <a:lnTo>
                    <a:pt x="223" y="70"/>
                  </a:lnTo>
                  <a:lnTo>
                    <a:pt x="221" y="77"/>
                  </a:lnTo>
                  <a:lnTo>
                    <a:pt x="221" y="83"/>
                  </a:lnTo>
                  <a:lnTo>
                    <a:pt x="219" y="91"/>
                  </a:lnTo>
                  <a:lnTo>
                    <a:pt x="217" y="97"/>
                  </a:lnTo>
                  <a:lnTo>
                    <a:pt x="213" y="97"/>
                  </a:lnTo>
                  <a:lnTo>
                    <a:pt x="206" y="97"/>
                  </a:lnTo>
                  <a:lnTo>
                    <a:pt x="198" y="95"/>
                  </a:lnTo>
                  <a:lnTo>
                    <a:pt x="192" y="97"/>
                  </a:lnTo>
                  <a:lnTo>
                    <a:pt x="196" y="91"/>
                  </a:lnTo>
                  <a:lnTo>
                    <a:pt x="200" y="85"/>
                  </a:lnTo>
                  <a:lnTo>
                    <a:pt x="202" y="79"/>
                  </a:lnTo>
                  <a:lnTo>
                    <a:pt x="204" y="73"/>
                  </a:lnTo>
                  <a:lnTo>
                    <a:pt x="206" y="64"/>
                  </a:lnTo>
                  <a:lnTo>
                    <a:pt x="206" y="56"/>
                  </a:lnTo>
                  <a:lnTo>
                    <a:pt x="202" y="50"/>
                  </a:lnTo>
                  <a:lnTo>
                    <a:pt x="198" y="46"/>
                  </a:lnTo>
                  <a:lnTo>
                    <a:pt x="196" y="42"/>
                  </a:lnTo>
                  <a:lnTo>
                    <a:pt x="194" y="40"/>
                  </a:lnTo>
                  <a:lnTo>
                    <a:pt x="190" y="35"/>
                  </a:lnTo>
                  <a:lnTo>
                    <a:pt x="186" y="35"/>
                  </a:lnTo>
                  <a:lnTo>
                    <a:pt x="182" y="33"/>
                  </a:lnTo>
                  <a:lnTo>
                    <a:pt x="175" y="33"/>
                  </a:lnTo>
                  <a:lnTo>
                    <a:pt x="171" y="31"/>
                  </a:lnTo>
                  <a:lnTo>
                    <a:pt x="167" y="33"/>
                  </a:lnTo>
                  <a:lnTo>
                    <a:pt x="161" y="33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47" y="35"/>
                  </a:lnTo>
                  <a:lnTo>
                    <a:pt x="140" y="35"/>
                  </a:lnTo>
                  <a:lnTo>
                    <a:pt x="136" y="37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24" y="44"/>
                  </a:lnTo>
                  <a:lnTo>
                    <a:pt x="118" y="48"/>
                  </a:lnTo>
                  <a:lnTo>
                    <a:pt x="111" y="50"/>
                  </a:lnTo>
                  <a:lnTo>
                    <a:pt x="107" y="54"/>
                  </a:lnTo>
                  <a:lnTo>
                    <a:pt x="99" y="60"/>
                  </a:lnTo>
                  <a:lnTo>
                    <a:pt x="93" y="64"/>
                  </a:lnTo>
                  <a:lnTo>
                    <a:pt x="87" y="68"/>
                  </a:lnTo>
                  <a:lnTo>
                    <a:pt x="80" y="75"/>
                  </a:lnTo>
                  <a:lnTo>
                    <a:pt x="72" y="79"/>
                  </a:lnTo>
                  <a:lnTo>
                    <a:pt x="66" y="85"/>
                  </a:lnTo>
                  <a:lnTo>
                    <a:pt x="60" y="93"/>
                  </a:lnTo>
                  <a:lnTo>
                    <a:pt x="54" y="99"/>
                  </a:lnTo>
                  <a:lnTo>
                    <a:pt x="47" y="106"/>
                  </a:lnTo>
                  <a:lnTo>
                    <a:pt x="41" y="112"/>
                  </a:lnTo>
                  <a:lnTo>
                    <a:pt x="35" y="118"/>
                  </a:lnTo>
                  <a:lnTo>
                    <a:pt x="31" y="126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05875" name="Rectangle 51"/>
          <p:cNvSpPr>
            <a:spLocks noChangeArrowheads="1"/>
          </p:cNvSpPr>
          <p:nvPr/>
        </p:nvSpPr>
        <p:spPr bwMode="auto">
          <a:xfrm>
            <a:off x="2552700" y="3968750"/>
            <a:ext cx="5319713" cy="6889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5" tIns="45686" rIns="91375" bIns="45686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3405876" name="Rectangle 52"/>
          <p:cNvSpPr>
            <a:spLocks noChangeArrowheads="1"/>
          </p:cNvSpPr>
          <p:nvPr/>
        </p:nvSpPr>
        <p:spPr bwMode="auto">
          <a:xfrm>
            <a:off x="1517650" y="4641850"/>
            <a:ext cx="6354763" cy="6889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5" tIns="45686" rIns="91375" bIns="45686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405877" name="Rectangle 53"/>
          <p:cNvSpPr>
            <a:spLocks noChangeArrowheads="1"/>
          </p:cNvSpPr>
          <p:nvPr/>
        </p:nvSpPr>
        <p:spPr bwMode="auto">
          <a:xfrm>
            <a:off x="3562350" y="3279775"/>
            <a:ext cx="4310063" cy="6889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5" tIns="45686" rIns="91375" bIns="45686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Knowledge</a:t>
            </a:r>
          </a:p>
        </p:txBody>
      </p:sp>
      <p:sp>
        <p:nvSpPr>
          <p:cNvPr id="3405878" name="Rectangle 54"/>
          <p:cNvSpPr>
            <a:spLocks noChangeArrowheads="1"/>
          </p:cNvSpPr>
          <p:nvPr/>
        </p:nvSpPr>
        <p:spPr bwMode="auto">
          <a:xfrm>
            <a:off x="4443413" y="2608263"/>
            <a:ext cx="3429000" cy="6889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5" tIns="45686" rIns="91375" bIns="45686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3405879" name="Line 55"/>
          <p:cNvSpPr>
            <a:spLocks noChangeShapeType="1"/>
          </p:cNvSpPr>
          <p:nvPr/>
        </p:nvSpPr>
        <p:spPr bwMode="auto">
          <a:xfrm flipV="1">
            <a:off x="2995613" y="3810000"/>
            <a:ext cx="347662" cy="0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05880" name="Line 56"/>
          <p:cNvSpPr>
            <a:spLocks noChangeShapeType="1"/>
          </p:cNvSpPr>
          <p:nvPr/>
        </p:nvSpPr>
        <p:spPr bwMode="auto">
          <a:xfrm>
            <a:off x="3005138" y="3821113"/>
            <a:ext cx="1666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05881" name="Rectangle 57"/>
          <p:cNvSpPr>
            <a:spLocks noGrp="1" noChangeArrowheads="1"/>
          </p:cNvSpPr>
          <p:nvPr>
            <p:ph type="title"/>
          </p:nvPr>
        </p:nvSpPr>
        <p:spPr>
          <a:xfrm>
            <a:off x="0" y="144016"/>
            <a:ext cx="9144000" cy="1556792"/>
          </a:xfrm>
        </p:spPr>
        <p:txBody>
          <a:bodyPr/>
          <a:lstStyle/>
          <a:p>
            <a:pPr defTabSz="901700"/>
            <a:r>
              <a:rPr lang="en-US" sz="4000" b="1" dirty="0">
                <a:solidFill>
                  <a:schemeClr val="bg1"/>
                </a:solidFill>
              </a:rPr>
              <a:t>An </a:t>
            </a:r>
            <a:r>
              <a:rPr lang="en-US" sz="4000" b="1" dirty="0" smtClean="0">
                <a:solidFill>
                  <a:schemeClr val="bg1"/>
                </a:solidFill>
              </a:rPr>
              <a:t>Asset Management </a:t>
            </a:r>
            <a:r>
              <a:rPr lang="en-US" sz="4000" b="1" dirty="0">
                <a:solidFill>
                  <a:schemeClr val="bg1"/>
                </a:solidFill>
              </a:rPr>
              <a:t>Program </a:t>
            </a:r>
            <a:r>
              <a:rPr lang="en-US" sz="4000" b="1" dirty="0" smtClean="0">
                <a:solidFill>
                  <a:schemeClr val="bg1"/>
                </a:solidFill>
              </a:rPr>
              <a:t>Is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All About </a:t>
            </a:r>
            <a:r>
              <a:rPr lang="en-US" sz="4000" b="1" dirty="0">
                <a:solidFill>
                  <a:schemeClr val="bg1"/>
                </a:solidFill>
              </a:rPr>
              <a:t>Knowledge Management</a:t>
            </a:r>
          </a:p>
        </p:txBody>
      </p:sp>
      <p:pic>
        <p:nvPicPr>
          <p:cNvPr id="59" name="Picture 58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7384"/>
            <a:ext cx="8534400" cy="944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145414" name="Picture 6" descr="File:Asset manag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458200" cy="4017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143684" dir="2700000" algn="ctr" rotWithShape="0">
              <a:srgbClr val="27318B"/>
            </a:outerShdw>
          </a:effectLst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1547664" y="5826968"/>
            <a:ext cx="5904656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  <a:latin typeface="Helvetica" pitchFamily="34" charset="0"/>
              </a:rPr>
              <a:t>Timothy Taber, P.E., BCEE </a:t>
            </a:r>
          </a:p>
          <a:p>
            <a:pPr marL="342900" indent="-342900" algn="ctr">
              <a:lnSpc>
                <a:spcPct val="115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itchFamily="34" charset="0"/>
              </a:rPr>
              <a:t>ttaber@bartonandloguidice.com</a:t>
            </a:r>
            <a:endParaRPr lang="en-US" sz="24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640960" cy="453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is the current state of my assets?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600" y="980728"/>
            <a:ext cx="8686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own?   -    Where is it?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endParaRPr lang="en-US" sz="2400" b="1" dirty="0">
              <a:solidFill>
                <a:srgbClr val="27318B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12776"/>
            <a:ext cx="883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logo---ARCHITECTS-white.gif"/>
          <p:cNvPicPr>
            <a:picLocks noChangeAspect="1"/>
          </p:cNvPicPr>
          <p:nvPr/>
        </p:nvPicPr>
        <p:blipFill>
          <a:blip r:embed="rId5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659688" cy="944563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needed on my assets?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7848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Management</a:t>
            </a:r>
          </a:p>
        </p:txBody>
      </p:sp>
      <p:pic>
        <p:nvPicPr>
          <p:cNvPr id="114730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5991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179512" y="1700808"/>
            <a:ext cx="2664296" cy="34163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100000"/>
              </a:spcBef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 of Failure</a:t>
            </a:r>
          </a:p>
          <a:p>
            <a:pPr marL="342900" indent="-342900">
              <a:spcBef>
                <a:spcPct val="100000"/>
              </a:spcBef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Condition</a:t>
            </a:r>
          </a:p>
          <a:p>
            <a:pPr marL="342900" indent="-342900">
              <a:spcBef>
                <a:spcPct val="100000"/>
              </a:spcBef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Redundancy</a:t>
            </a:r>
          </a:p>
          <a:p>
            <a:pPr marL="342900" indent="-342900">
              <a:spcBef>
                <a:spcPct val="100000"/>
              </a:spcBef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Date</a:t>
            </a:r>
          </a:p>
          <a:p>
            <a:pPr marL="342900" indent="-342900">
              <a:spcBef>
                <a:spcPct val="100000"/>
              </a:spcBef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Life</a:t>
            </a:r>
          </a:p>
          <a:p>
            <a:pPr marL="342900" indent="-342900">
              <a:spcBef>
                <a:spcPct val="100000"/>
              </a:spcBef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Cost</a:t>
            </a:r>
          </a:p>
        </p:txBody>
      </p:sp>
      <p:pic>
        <p:nvPicPr>
          <p:cNvPr id="6" name="Picture 5" descr="T:\B&amp;L Water and Wastewater Group\DAD\Weedsport and Port Byron WWTPs\101_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44563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Expected Life Guidelines</a:t>
            </a:r>
          </a:p>
        </p:txBody>
      </p:sp>
      <p:graphicFrame>
        <p:nvGraphicFramePr>
          <p:cNvPr id="117234" name="Group 498"/>
          <p:cNvGraphicFramePr>
            <a:graphicFrameLocks noGrp="1"/>
          </p:cNvGraphicFramePr>
          <p:nvPr>
            <p:ph sz="half" idx="1"/>
          </p:nvPr>
        </p:nvGraphicFramePr>
        <p:xfrm>
          <a:off x="304800" y="1066800"/>
          <a:ext cx="4191000" cy="478411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43200"/>
                <a:gridCol w="1447800"/>
              </a:tblGrid>
              <a:tr h="471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Asset Type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Estimated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Useful Life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Buildings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Charger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471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Computer Equipment / Software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471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Concrete &amp; Metal Storage Tanks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3227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Disinfection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Distribution Pipes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Galleries and Tunnels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Hydrants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Hydropneumatic Tanks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Intake Structures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Lab / Monitoring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Land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  <a:tr h="2771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Meters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45720" anchor="b" horzOverflow="overflow"/>
                </a:tc>
              </a:tr>
            </a:tbl>
          </a:graphicData>
        </a:graphic>
      </p:graphicFrame>
      <p:graphicFrame>
        <p:nvGraphicFramePr>
          <p:cNvPr id="117229" name="Group 493"/>
          <p:cNvGraphicFramePr>
            <a:graphicFrameLocks noGrp="1"/>
          </p:cNvGraphicFramePr>
          <p:nvPr>
            <p:ph sz="half" idx="2"/>
          </p:nvPr>
        </p:nvGraphicFramePr>
        <p:xfrm>
          <a:off x="4648200" y="1066800"/>
          <a:ext cx="4191000" cy="42976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48000"/>
                <a:gridCol w="1143000"/>
              </a:tblGrid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Asset Type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Estimated Useful Life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Motor Controls / Drives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Pressure </a:t>
                      </a: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Pipework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Pumping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Security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Sensors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Service Lines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Sewers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Tools and Shop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Transformers / Switchgears / Wiring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Transmission Mains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Transportation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Treatment Equipment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12.5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Valves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Wells and Springs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pic>
        <p:nvPicPr>
          <p:cNvPr id="5" name="Picture 4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is the current state of my assets?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600" y="980728"/>
            <a:ext cx="8686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own?   -    Where is it?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endParaRPr lang="en-US" sz="2400" b="1" dirty="0">
              <a:solidFill>
                <a:srgbClr val="27318B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5152"/>
          <a:stretch>
            <a:fillRect/>
          </a:stretch>
        </p:blipFill>
        <p:spPr bwMode="auto">
          <a:xfrm>
            <a:off x="1475656" y="1412776"/>
            <a:ext cx="6479858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BLlogo---ARCHITECTS-white.gif"/>
          <p:cNvPicPr>
            <a:picLocks noChangeAspect="1"/>
          </p:cNvPicPr>
          <p:nvPr/>
        </p:nvPicPr>
        <p:blipFill>
          <a:blip r:embed="rId4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944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What is the current state of my assets?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8600" y="980728"/>
            <a:ext cx="8686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condition is it in?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SzPct val="60000"/>
              <a:buFont typeface="Wingdings" pitchFamily="2" charset="2"/>
              <a:buNone/>
            </a:pPr>
            <a:endParaRPr lang="en-US" sz="2400" b="1" dirty="0">
              <a:solidFill>
                <a:srgbClr val="27318B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  <p:pic>
        <p:nvPicPr>
          <p:cNvPr id="6" name="Picture 5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7626782" cy="406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5" cstate="print"/>
          <a:srcRect l="1021" t="2380" r="2835"/>
          <a:stretch>
            <a:fillRect/>
          </a:stretch>
        </p:blipFill>
        <p:spPr bwMode="auto">
          <a:xfrm>
            <a:off x="588640" y="1340768"/>
            <a:ext cx="7367736" cy="440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72008"/>
            <a:ext cx="8964488" cy="692696"/>
          </a:xfrm>
          <a:noFill/>
          <a:ln/>
        </p:spPr>
        <p:txBody>
          <a:bodyPr lIns="92059" tIns="46030" rIns="92059" bIns="46030"/>
          <a:lstStyle/>
          <a:p>
            <a:pPr algn="l" defTabSz="751789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Condition Assessment Protocols</a:t>
            </a:r>
            <a:r>
              <a:rPr lang="en-A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(CAP’s)</a:t>
            </a:r>
            <a:r>
              <a:rPr lang="en-A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1091" name="Rectangle 1027"/>
          <p:cNvSpPr>
            <a:spLocks noChangeArrowheads="1"/>
          </p:cNvSpPr>
          <p:nvPr/>
        </p:nvSpPr>
        <p:spPr bwMode="auto">
          <a:xfrm>
            <a:off x="179512" y="1916832"/>
            <a:ext cx="8304756" cy="8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tl" rotWithShape="0">
              <a:prstClr val="black">
                <a:alpha val="91000"/>
              </a:prstClr>
            </a:outerShdw>
          </a:effectLst>
        </p:spPr>
        <p:txBody>
          <a:bodyPr lIns="92059" tIns="46030" rIns="92059" bIns="46030">
            <a:spAutoFit/>
          </a:bodyPr>
          <a:lstStyle/>
          <a:p>
            <a:pPr defTabSz="761187" eaLnBrk="0" hangingPunct="0">
              <a:lnSpc>
                <a:spcPct val="90000"/>
              </a:lnSpc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CAP 1	-	A simple scoring system:					“</a:t>
            </a:r>
            <a:r>
              <a:rPr lang="en-A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good</a:t>
            </a:r>
            <a:r>
              <a:rPr lang="en-A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fair, poor</a:t>
            </a:r>
            <a:r>
              <a:rPr lang="en-A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” or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1-5 or 1-10</a:t>
            </a:r>
          </a:p>
        </p:txBody>
      </p:sp>
      <p:sp>
        <p:nvSpPr>
          <p:cNvPr id="2521092" name="Rectangle 1028"/>
          <p:cNvSpPr>
            <a:spLocks noChangeArrowheads="1"/>
          </p:cNvSpPr>
          <p:nvPr/>
        </p:nvSpPr>
        <p:spPr bwMode="auto">
          <a:xfrm>
            <a:off x="179512" y="2905725"/>
            <a:ext cx="8304756" cy="12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tl" rotWithShape="0">
              <a:prstClr val="black">
                <a:alpha val="91000"/>
              </a:prstClr>
            </a:outerShdw>
          </a:effectLst>
        </p:spPr>
        <p:txBody>
          <a:bodyPr lIns="92059" tIns="46030" rIns="92059" bIns="46030">
            <a:spAutoFit/>
          </a:bodyPr>
          <a:lstStyle/>
          <a:p>
            <a:pPr defTabSz="761187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CAP 2	-	A matrix scoring system with</a:t>
            </a:r>
          </a:p>
          <a:p>
            <a:pPr defTabSz="761187" eaLnBrk="0" hangingPunct="0">
              <a:lnSpc>
                <a:spcPct val="90000"/>
              </a:lnSpc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multiple </a:t>
            </a:r>
            <a:r>
              <a:rPr lang="en-A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distress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factors and </a:t>
            </a:r>
            <a:r>
              <a:rPr lang="en-A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	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weightings</a:t>
            </a:r>
            <a:r>
              <a:rPr lang="en-A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de</a:t>
            </a:r>
            <a:r>
              <a:rPr lang="en-A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rive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 score</a:t>
            </a:r>
          </a:p>
        </p:txBody>
      </p:sp>
      <p:sp>
        <p:nvSpPr>
          <p:cNvPr id="2521093" name="Rectangle 1029"/>
          <p:cNvSpPr>
            <a:spLocks noChangeArrowheads="1"/>
          </p:cNvSpPr>
          <p:nvPr/>
        </p:nvSpPr>
        <p:spPr bwMode="auto">
          <a:xfrm>
            <a:off x="179512" y="4294251"/>
            <a:ext cx="8304756" cy="12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tl" rotWithShape="0">
              <a:prstClr val="black">
                <a:alpha val="91000"/>
              </a:prstClr>
            </a:outerShdw>
          </a:effectLst>
        </p:spPr>
        <p:txBody>
          <a:bodyPr lIns="92059" tIns="46030" rIns="92059" bIns="46030">
            <a:spAutoFit/>
          </a:bodyPr>
          <a:lstStyle/>
          <a:p>
            <a:pPr defTabSz="761187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CAP 3	-	Use of sophisticated techniques</a:t>
            </a:r>
          </a:p>
          <a:p>
            <a:pPr marL="2285126" lvl="4" defTabSz="761187" eaLnBrk="0" hangingPunct="0">
              <a:lnSpc>
                <a:spcPct val="90000"/>
              </a:lnSpc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determine the “residual life to intervention” or end of physical life</a:t>
            </a:r>
            <a:endParaRPr lang="th-TH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21094" name="Text Box 1030"/>
          <p:cNvSpPr txBox="1">
            <a:spLocks noChangeArrowheads="1"/>
          </p:cNvSpPr>
          <p:nvPr/>
        </p:nvSpPr>
        <p:spPr bwMode="auto">
          <a:xfrm>
            <a:off x="179512" y="1196752"/>
            <a:ext cx="8784975" cy="521982"/>
          </a:xfrm>
          <a:prstGeom prst="rect">
            <a:avLst/>
          </a:prstGeom>
          <a:solidFill>
            <a:srgbClr val="AE151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215" tIns="45107" rIns="90215" bIns="45107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Which assets? </a:t>
            </a:r>
            <a:r>
              <a:rPr lang="en-US" sz="2800" dirty="0" smtClean="0">
                <a:solidFill>
                  <a:srgbClr val="FFFFFF"/>
                </a:solidFill>
              </a:rPr>
              <a:t>	What </a:t>
            </a:r>
            <a:r>
              <a:rPr lang="en-US" sz="2800" dirty="0">
                <a:solidFill>
                  <a:srgbClr val="FFFFFF"/>
                </a:solidFill>
              </a:rPr>
              <a:t>information? </a:t>
            </a: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</a:rPr>
              <a:t>How </a:t>
            </a:r>
            <a:r>
              <a:rPr lang="en-US" sz="2800" i="1" dirty="0">
                <a:solidFill>
                  <a:srgbClr val="FFFFFF"/>
                </a:solidFill>
              </a:rPr>
              <a:t>used</a:t>
            </a:r>
            <a:r>
              <a:rPr lang="en-US" sz="28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7" name="Picture 6" descr="BLlogo---ARCHITECTS-white.gif"/>
          <p:cNvPicPr>
            <a:picLocks noChangeAspect="1"/>
          </p:cNvPicPr>
          <p:nvPr/>
        </p:nvPicPr>
        <p:blipFill>
          <a:blip r:embed="rId3" cstate="print"/>
          <a:srcRect b="17208"/>
          <a:stretch>
            <a:fillRect/>
          </a:stretch>
        </p:blipFill>
        <p:spPr>
          <a:xfrm>
            <a:off x="3491880" y="6237312"/>
            <a:ext cx="2056672" cy="5611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1092" grpId="0" autoUpdateAnimBg="0"/>
      <p:bldP spid="2521093" grpId="0" autoUpdateAnimBg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2393</Words>
  <Application>Microsoft Office PowerPoint</Application>
  <PresentationFormat>On-screen Show (4:3)</PresentationFormat>
  <Paragraphs>795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Modèle par défaut</vt:lpstr>
      <vt:lpstr>Slide 1</vt:lpstr>
      <vt:lpstr>Slide 2</vt:lpstr>
      <vt:lpstr>Slide 3</vt:lpstr>
      <vt:lpstr>What is the current state of my assets?</vt:lpstr>
      <vt:lpstr>Information needed on my assets?</vt:lpstr>
      <vt:lpstr>Asset Expected Life Guidelines</vt:lpstr>
      <vt:lpstr>What is the current state of my assets?</vt:lpstr>
      <vt:lpstr>What is the current state of my assets?</vt:lpstr>
      <vt:lpstr>Condition Assessment Protocols (CAP’s) </vt:lpstr>
      <vt:lpstr>What is the current state of my assets?</vt:lpstr>
      <vt:lpstr>Slide 11</vt:lpstr>
      <vt:lpstr>Why LOS?</vt:lpstr>
      <vt:lpstr>The Management Model</vt:lpstr>
      <vt:lpstr>What is my required level of service?</vt:lpstr>
      <vt:lpstr>LOS statement</vt:lpstr>
      <vt:lpstr>Slide 16</vt:lpstr>
      <vt:lpstr>Which assets are critical to sustained performance?</vt:lpstr>
      <vt:lpstr>Which assets are critical to sustained performance?</vt:lpstr>
      <vt:lpstr>Which assets are critical to sustained performance?</vt:lpstr>
      <vt:lpstr>Four Major Failure Modes</vt:lpstr>
      <vt:lpstr>Which assets are critical to sustained performance?</vt:lpstr>
      <vt:lpstr>Sample Likelihood of Failure Matrix and Scoring System</vt:lpstr>
      <vt:lpstr>Slide 23</vt:lpstr>
      <vt:lpstr>Slide 24</vt:lpstr>
      <vt:lpstr>What are my best O&amp;M and CIP investment strategies?</vt:lpstr>
      <vt:lpstr>What are my best O&amp;M and CIP investment strategies?</vt:lpstr>
      <vt:lpstr>What are my best O&amp;M and CIP investment strategies?</vt:lpstr>
      <vt:lpstr>Total Projected Costs</vt:lpstr>
      <vt:lpstr>What are my best O&amp;M and CIP investment strategies?</vt:lpstr>
      <vt:lpstr>Slide 30</vt:lpstr>
      <vt:lpstr>Slide 31</vt:lpstr>
      <vt:lpstr>Is the rate structure sustainable?</vt:lpstr>
      <vt:lpstr>Slide 33</vt:lpstr>
      <vt:lpstr>An Asset Management Program Is All About Knowledge Management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White Arrows</dc:title>
  <dc:creator>www.powerpointstyles.com</dc:creator>
  <dc:description>Image credit to FreeDigitalPhotos.net</dc:description>
  <cp:lastModifiedBy>Timothy P. Taber</cp:lastModifiedBy>
  <cp:revision>152</cp:revision>
  <dcterms:created xsi:type="dcterms:W3CDTF">2009-03-23T15:23:24Z</dcterms:created>
  <dcterms:modified xsi:type="dcterms:W3CDTF">2011-06-22T13:17:00Z</dcterms:modified>
</cp:coreProperties>
</file>